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5143500" type="screen16x9"/>
  <p:notesSz cx="6858000" cy="9144000"/>
  <p:embeddedFontLst>
    <p:embeddedFont>
      <p:font typeface="Merriweather" panose="00000500000000000000" pitchFamily="2" charset="0"/>
      <p:regular r:id="rId29"/>
      <p:bold r:id="rId30"/>
      <p:italic r:id="rId31"/>
      <p:boldItalic r:id="rId32"/>
    </p:embeddedFont>
    <p:embeddedFont>
      <p:font typeface="Montserrat" panose="020B0604020202020204" pitchFamily="2" charset="0"/>
      <p:regular r:id="rId33"/>
      <p:bold r:id="rId34"/>
      <p:italic r:id="rId35"/>
      <p:boldItalic r:id="rId36"/>
    </p:embeddedFont>
    <p:embeddedFont>
      <p:font typeface="Oswald" panose="00000500000000000000" pitchFamily="2" charset="0"/>
      <p:regular r:id="rId37"/>
      <p:bold r:id="rId38"/>
    </p:embeddedFont>
    <p:embeddedFont>
      <p:font typeface="Playfair Display" panose="020B0604020202020204" pitchFamily="2" charset="0"/>
      <p:regular r:id="rId39"/>
      <p:bold r:id="rId40"/>
      <p:italic r:id="rId41"/>
      <p:boldItalic r:id="rId42"/>
    </p:embeddedFont>
    <p:embeddedFont>
      <p:font typeface="Roboto" panose="02000000000000000000" pitchFamily="2"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4" d="100"/>
          <a:sy n="124" d="100"/>
        </p:scale>
        <p:origin x="266" y="4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a1f6574a3f_0_4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a1f6574a3f_0_4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a1f6574a3f_0_5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a1f6574a3f_0_5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a1f6574a3f_0_6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a1f6574a3f_0_6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a1f6574a3f_0_6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a1f6574a3f_0_6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a1f6574a3f_0_7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a1f6574a3f_0_7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a1f6574a3f_0_7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a1f6574a3f_0_7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a1f6574a3f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a1f6574a3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a1f6574a3f_1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a1f6574a3f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a1f6574a3f_1_1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a1f6574a3f_1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a1f6574a3f_1_1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a1f6574a3f_1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a1f6574a3f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a1f6574a3f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a1f6574a3f_1_2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a1f6574a3f_1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a1f6574a3f_1_3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a1f6574a3f_1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a1f6574a3f_1_3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a1f6574a3f_1_3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a1f6574a3f_1_4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a1f6574a3f_1_4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a1f6574a3f_1_4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a1f6574a3f_1_4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a1f6574a3f_1_5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a1f6574a3f_1_5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a1f6574a3f_1_5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a1f6574a3f_1_5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a1f6574a3f_0_1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a1f6574a3f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a1f6574a3f_0_1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a1f6574a3f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a1f6574a3f_0_2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a1f6574a3f_0_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a1f6574a3f_0_2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a1f6574a3f_0_2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a1f6574a3f_0_3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a1f6574a3f_0_3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a1f6574a3f_0_3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a1f6574a3f_0_3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a1f6574a3f_0_4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a1f6574a3f_0_4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358475" y="0"/>
            <a:ext cx="3853200" cy="5143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44250" y="1403850"/>
            <a:ext cx="8455500" cy="2146800"/>
          </a:xfrm>
          <a:prstGeom prst="rect">
            <a:avLst/>
          </a:prstGeom>
          <a:solidFill>
            <a:srgbClr val="FFFFFF"/>
          </a:solidFill>
        </p:spPr>
        <p:txBody>
          <a:bodyPr spcFirstLastPara="1" wrap="square" lIns="91425" tIns="91425" rIns="91425" bIns="91425" anchor="ctr" anchorCtr="0">
            <a:noAutofit/>
          </a:bodyPr>
          <a:lstStyle>
            <a:lvl1pPr lvl="0" algn="ctr" rtl="0">
              <a:spcBef>
                <a:spcPts val="0"/>
              </a:spcBef>
              <a:spcAft>
                <a:spcPts val="0"/>
              </a:spcAft>
              <a:buSzPts val="6800"/>
              <a:buFont typeface="Playfair Display"/>
              <a:buNone/>
              <a:defRPr sz="6800" b="1">
                <a:latin typeface="Playfair Display"/>
                <a:ea typeface="Playfair Display"/>
                <a:cs typeface="Playfair Display"/>
                <a:sym typeface="Playfair Display"/>
              </a:defRPr>
            </a:lvl1pPr>
            <a:lvl2pPr lvl="1" algn="ctr" rtl="0">
              <a:spcBef>
                <a:spcPts val="0"/>
              </a:spcBef>
              <a:spcAft>
                <a:spcPts val="0"/>
              </a:spcAft>
              <a:buSzPts val="6800"/>
              <a:buFont typeface="Playfair Display"/>
              <a:buNone/>
              <a:defRPr sz="6800" b="1">
                <a:latin typeface="Playfair Display"/>
                <a:ea typeface="Playfair Display"/>
                <a:cs typeface="Playfair Display"/>
                <a:sym typeface="Playfair Display"/>
              </a:defRPr>
            </a:lvl2pPr>
            <a:lvl3pPr lvl="2" algn="ctr" rtl="0">
              <a:spcBef>
                <a:spcPts val="0"/>
              </a:spcBef>
              <a:spcAft>
                <a:spcPts val="0"/>
              </a:spcAft>
              <a:buSzPts val="6800"/>
              <a:buFont typeface="Playfair Display"/>
              <a:buNone/>
              <a:defRPr sz="6800" b="1">
                <a:latin typeface="Playfair Display"/>
                <a:ea typeface="Playfair Display"/>
                <a:cs typeface="Playfair Display"/>
                <a:sym typeface="Playfair Display"/>
              </a:defRPr>
            </a:lvl3pPr>
            <a:lvl4pPr lvl="3" algn="ctr" rtl="0">
              <a:spcBef>
                <a:spcPts val="0"/>
              </a:spcBef>
              <a:spcAft>
                <a:spcPts val="0"/>
              </a:spcAft>
              <a:buSzPts val="6800"/>
              <a:buFont typeface="Playfair Display"/>
              <a:buNone/>
              <a:defRPr sz="6800" b="1">
                <a:latin typeface="Playfair Display"/>
                <a:ea typeface="Playfair Display"/>
                <a:cs typeface="Playfair Display"/>
                <a:sym typeface="Playfair Display"/>
              </a:defRPr>
            </a:lvl4pPr>
            <a:lvl5pPr lvl="4" algn="ctr" rtl="0">
              <a:spcBef>
                <a:spcPts val="0"/>
              </a:spcBef>
              <a:spcAft>
                <a:spcPts val="0"/>
              </a:spcAft>
              <a:buSzPts val="6800"/>
              <a:buFont typeface="Playfair Display"/>
              <a:buNone/>
              <a:defRPr sz="6800" b="1">
                <a:latin typeface="Playfair Display"/>
                <a:ea typeface="Playfair Display"/>
                <a:cs typeface="Playfair Display"/>
                <a:sym typeface="Playfair Display"/>
              </a:defRPr>
            </a:lvl5pPr>
            <a:lvl6pPr lvl="5" algn="ctr" rtl="0">
              <a:spcBef>
                <a:spcPts val="0"/>
              </a:spcBef>
              <a:spcAft>
                <a:spcPts val="0"/>
              </a:spcAft>
              <a:buSzPts val="6800"/>
              <a:buFont typeface="Playfair Display"/>
              <a:buNone/>
              <a:defRPr sz="6800" b="1">
                <a:latin typeface="Playfair Display"/>
                <a:ea typeface="Playfair Display"/>
                <a:cs typeface="Playfair Display"/>
                <a:sym typeface="Playfair Display"/>
              </a:defRPr>
            </a:lvl6pPr>
            <a:lvl7pPr lvl="6" algn="ctr" rtl="0">
              <a:spcBef>
                <a:spcPts val="0"/>
              </a:spcBef>
              <a:spcAft>
                <a:spcPts val="0"/>
              </a:spcAft>
              <a:buSzPts val="6800"/>
              <a:buFont typeface="Playfair Display"/>
              <a:buNone/>
              <a:defRPr sz="6800" b="1">
                <a:latin typeface="Playfair Display"/>
                <a:ea typeface="Playfair Display"/>
                <a:cs typeface="Playfair Display"/>
                <a:sym typeface="Playfair Display"/>
              </a:defRPr>
            </a:lvl7pPr>
            <a:lvl8pPr lvl="7" algn="ctr" rtl="0">
              <a:spcBef>
                <a:spcPts val="0"/>
              </a:spcBef>
              <a:spcAft>
                <a:spcPts val="0"/>
              </a:spcAft>
              <a:buSzPts val="6800"/>
              <a:buFont typeface="Playfair Display"/>
              <a:buNone/>
              <a:defRPr sz="6800" b="1">
                <a:latin typeface="Playfair Display"/>
                <a:ea typeface="Playfair Display"/>
                <a:cs typeface="Playfair Display"/>
                <a:sym typeface="Playfair Display"/>
              </a:defRPr>
            </a:lvl8pPr>
            <a:lvl9pPr lvl="8" algn="ctr" rtl="0">
              <a:spcBef>
                <a:spcPts val="0"/>
              </a:spcBef>
              <a:spcAft>
                <a:spcPts val="0"/>
              </a:spcAft>
              <a:buSzPts val="6800"/>
              <a:buFont typeface="Playfair Display"/>
              <a:buNone/>
              <a:defRPr sz="6800" b="1">
                <a:latin typeface="Playfair Display"/>
                <a:ea typeface="Playfair Display"/>
                <a:cs typeface="Playfair Display"/>
                <a:sym typeface="Playfair Display"/>
              </a:defRPr>
            </a:lvl9pPr>
          </a:lstStyle>
          <a:p>
            <a:endParaRPr/>
          </a:p>
        </p:txBody>
      </p:sp>
      <p:sp>
        <p:nvSpPr>
          <p:cNvPr id="13" name="Google Shape;13;p2"/>
          <p:cNvSpPr txBox="1">
            <a:spLocks noGrp="1"/>
          </p:cNvSpPr>
          <p:nvPr>
            <p:ph type="subTitle" idx="1"/>
          </p:nvPr>
        </p:nvSpPr>
        <p:spPr>
          <a:xfrm>
            <a:off x="344250" y="3550650"/>
            <a:ext cx="4910100" cy="577800"/>
          </a:xfrm>
          <a:prstGeom prst="rect">
            <a:avLst/>
          </a:prstGeom>
          <a:solidFill>
            <a:schemeClr val="dk2"/>
          </a:solidFill>
        </p:spPr>
        <p:txBody>
          <a:bodyPr spcFirstLastPara="1" wrap="square" lIns="91425" tIns="91425" rIns="91425" bIns="91425" anchor="ctr" anchorCtr="0">
            <a:noAutofit/>
          </a:bodyPr>
          <a:lstStyle>
            <a:lvl1pPr lvl="0" rt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1pPr>
            <a:lvl2pPr lvl="1" rt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2pPr>
            <a:lvl3pPr lvl="2" rt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3pPr>
            <a:lvl4pPr lvl="3" rt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4pPr>
            <a:lvl5pPr lvl="4" rt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5pPr>
            <a:lvl6pPr lvl="5" rt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6pPr>
            <a:lvl7pPr lvl="6" rt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7pPr>
            <a:lvl8pPr lvl="7" rt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8pPr>
            <a:lvl9pPr lvl="8" rt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9pPr>
          </a:lstStyle>
          <a:p>
            <a:endParaRPr/>
          </a:p>
        </p:txBody>
      </p:sp>
      <p:sp>
        <p:nvSpPr>
          <p:cNvPr id="14" name="Google Shape;14;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11700" y="999925"/>
            <a:ext cx="8520600" cy="2146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0"/>
              <a:buFont typeface="Montserrat"/>
              <a:buNone/>
              <a:defRPr sz="14000">
                <a:latin typeface="Montserrat"/>
                <a:ea typeface="Montserrat"/>
                <a:cs typeface="Montserrat"/>
                <a:sym typeface="Montserrat"/>
              </a:defRPr>
            </a:lvl1pPr>
            <a:lvl2pPr lvl="1" algn="ctr" rtl="0">
              <a:spcBef>
                <a:spcPts val="0"/>
              </a:spcBef>
              <a:spcAft>
                <a:spcPts val="0"/>
              </a:spcAft>
              <a:buSzPts val="14000"/>
              <a:buFont typeface="Montserrat"/>
              <a:buNone/>
              <a:defRPr sz="14000">
                <a:latin typeface="Montserrat"/>
                <a:ea typeface="Montserrat"/>
                <a:cs typeface="Montserrat"/>
                <a:sym typeface="Montserrat"/>
              </a:defRPr>
            </a:lvl2pPr>
            <a:lvl3pPr lvl="2" algn="ctr" rtl="0">
              <a:spcBef>
                <a:spcPts val="0"/>
              </a:spcBef>
              <a:spcAft>
                <a:spcPts val="0"/>
              </a:spcAft>
              <a:buSzPts val="14000"/>
              <a:buFont typeface="Montserrat"/>
              <a:buNone/>
              <a:defRPr sz="14000">
                <a:latin typeface="Montserrat"/>
                <a:ea typeface="Montserrat"/>
                <a:cs typeface="Montserrat"/>
                <a:sym typeface="Montserrat"/>
              </a:defRPr>
            </a:lvl3pPr>
            <a:lvl4pPr lvl="3" algn="ctr" rtl="0">
              <a:spcBef>
                <a:spcPts val="0"/>
              </a:spcBef>
              <a:spcAft>
                <a:spcPts val="0"/>
              </a:spcAft>
              <a:buSzPts val="14000"/>
              <a:buFont typeface="Montserrat"/>
              <a:buNone/>
              <a:defRPr sz="14000">
                <a:latin typeface="Montserrat"/>
                <a:ea typeface="Montserrat"/>
                <a:cs typeface="Montserrat"/>
                <a:sym typeface="Montserrat"/>
              </a:defRPr>
            </a:lvl4pPr>
            <a:lvl5pPr lvl="4" algn="ctr" rtl="0">
              <a:spcBef>
                <a:spcPts val="0"/>
              </a:spcBef>
              <a:spcAft>
                <a:spcPts val="0"/>
              </a:spcAft>
              <a:buSzPts val="14000"/>
              <a:buFont typeface="Montserrat"/>
              <a:buNone/>
              <a:defRPr sz="14000">
                <a:latin typeface="Montserrat"/>
                <a:ea typeface="Montserrat"/>
                <a:cs typeface="Montserrat"/>
                <a:sym typeface="Montserrat"/>
              </a:defRPr>
            </a:lvl5pPr>
            <a:lvl6pPr lvl="5" algn="ctr" rtl="0">
              <a:spcBef>
                <a:spcPts val="0"/>
              </a:spcBef>
              <a:spcAft>
                <a:spcPts val="0"/>
              </a:spcAft>
              <a:buSzPts val="14000"/>
              <a:buFont typeface="Montserrat"/>
              <a:buNone/>
              <a:defRPr sz="14000">
                <a:latin typeface="Montserrat"/>
                <a:ea typeface="Montserrat"/>
                <a:cs typeface="Montserrat"/>
                <a:sym typeface="Montserrat"/>
              </a:defRPr>
            </a:lvl6pPr>
            <a:lvl7pPr lvl="6" algn="ctr" rtl="0">
              <a:spcBef>
                <a:spcPts val="0"/>
              </a:spcBef>
              <a:spcAft>
                <a:spcPts val="0"/>
              </a:spcAft>
              <a:buSzPts val="14000"/>
              <a:buFont typeface="Montserrat"/>
              <a:buNone/>
              <a:defRPr sz="14000">
                <a:latin typeface="Montserrat"/>
                <a:ea typeface="Montserrat"/>
                <a:cs typeface="Montserrat"/>
                <a:sym typeface="Montserrat"/>
              </a:defRPr>
            </a:lvl7pPr>
            <a:lvl8pPr lvl="7" algn="ctr" rtl="0">
              <a:spcBef>
                <a:spcPts val="0"/>
              </a:spcBef>
              <a:spcAft>
                <a:spcPts val="0"/>
              </a:spcAft>
              <a:buSzPts val="14000"/>
              <a:buFont typeface="Montserrat"/>
              <a:buNone/>
              <a:defRPr sz="14000">
                <a:latin typeface="Montserrat"/>
                <a:ea typeface="Montserrat"/>
                <a:cs typeface="Montserrat"/>
                <a:sym typeface="Montserrat"/>
              </a:defRPr>
            </a:lvl8pPr>
            <a:lvl9pPr lvl="8" algn="ctr" rtl="0">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highlight>
                  <a:schemeClr val="dk1"/>
                </a:highlight>
              </a:defRPr>
            </a:lvl1pPr>
            <a:lvl2pPr marL="914400" lvl="1" indent="-317500" algn="ctr" rtl="0">
              <a:spcBef>
                <a:spcPts val="1600"/>
              </a:spcBef>
              <a:spcAft>
                <a:spcPts val="0"/>
              </a:spcAft>
              <a:buSzPts val="1400"/>
              <a:buChar char="○"/>
              <a:defRPr>
                <a:highlight>
                  <a:schemeClr val="dk1"/>
                </a:highlight>
              </a:defRPr>
            </a:lvl2pPr>
            <a:lvl3pPr marL="1371600" lvl="2" indent="-317500" algn="ctr" rtl="0">
              <a:spcBef>
                <a:spcPts val="1600"/>
              </a:spcBef>
              <a:spcAft>
                <a:spcPts val="0"/>
              </a:spcAft>
              <a:buSzPts val="1400"/>
              <a:buChar char="■"/>
              <a:defRPr>
                <a:highlight>
                  <a:schemeClr val="dk1"/>
                </a:highlight>
              </a:defRPr>
            </a:lvl3pPr>
            <a:lvl4pPr marL="1828800" lvl="3" indent="-317500" algn="ctr" rtl="0">
              <a:spcBef>
                <a:spcPts val="1600"/>
              </a:spcBef>
              <a:spcAft>
                <a:spcPts val="0"/>
              </a:spcAft>
              <a:buSzPts val="1400"/>
              <a:buChar char="●"/>
              <a:defRPr>
                <a:highlight>
                  <a:schemeClr val="dk1"/>
                </a:highlight>
              </a:defRPr>
            </a:lvl4pPr>
            <a:lvl5pPr marL="2286000" lvl="4" indent="-317500" algn="ctr" rtl="0">
              <a:spcBef>
                <a:spcPts val="1600"/>
              </a:spcBef>
              <a:spcAft>
                <a:spcPts val="0"/>
              </a:spcAft>
              <a:buSzPts val="1400"/>
              <a:buChar char="○"/>
              <a:defRPr>
                <a:highlight>
                  <a:schemeClr val="dk1"/>
                </a:highlight>
              </a:defRPr>
            </a:lvl5pPr>
            <a:lvl6pPr marL="2743200" lvl="5" indent="-317500" algn="ctr" rtl="0">
              <a:spcBef>
                <a:spcPts val="1600"/>
              </a:spcBef>
              <a:spcAft>
                <a:spcPts val="0"/>
              </a:spcAft>
              <a:buSzPts val="1400"/>
              <a:buChar char="■"/>
              <a:defRPr>
                <a:highlight>
                  <a:schemeClr val="dk1"/>
                </a:highlight>
              </a:defRPr>
            </a:lvl6pPr>
            <a:lvl7pPr marL="3200400" lvl="6" indent="-317500" algn="ctr" rtl="0">
              <a:spcBef>
                <a:spcPts val="1600"/>
              </a:spcBef>
              <a:spcAft>
                <a:spcPts val="0"/>
              </a:spcAft>
              <a:buSzPts val="1400"/>
              <a:buChar char="●"/>
              <a:defRPr>
                <a:highlight>
                  <a:schemeClr val="dk1"/>
                </a:highlight>
              </a:defRPr>
            </a:lvl7pPr>
            <a:lvl8pPr marL="3657600" lvl="7" indent="-317500" algn="ctr" rtl="0">
              <a:spcBef>
                <a:spcPts val="1600"/>
              </a:spcBef>
              <a:spcAft>
                <a:spcPts val="0"/>
              </a:spcAft>
              <a:buSzPts val="1400"/>
              <a:buChar char="○"/>
              <a:defRPr>
                <a:highlight>
                  <a:schemeClr val="dk1"/>
                </a:highlight>
              </a:defRPr>
            </a:lvl8pPr>
            <a:lvl9pPr marL="4114800" lvl="8" indent="-317500" algn="ctr" rtl="0">
              <a:spcBef>
                <a:spcPts val="1600"/>
              </a:spcBef>
              <a:spcAft>
                <a:spcPts val="1600"/>
              </a:spcAft>
              <a:buSzPts val="1400"/>
              <a:buChar char="■"/>
              <a:defRPr>
                <a:highlight>
                  <a:schemeClr val="dk1"/>
                </a:highlight>
              </a:defRPr>
            </a:lvl9pPr>
          </a:lstStyle>
          <a:p>
            <a:endParaRPr/>
          </a:p>
        </p:txBody>
      </p:sp>
      <p:sp>
        <p:nvSpPr>
          <p:cNvPr id="51" name="Google Shape;51;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5"/>
        </a:solidFill>
        <a:effectLst/>
      </p:bgPr>
    </p:bg>
    <p:spTree>
      <p:nvGrpSpPr>
        <p:cNvPr id="1"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title"/>
          </p:nvPr>
        </p:nvSpPr>
        <p:spPr>
          <a:xfrm>
            <a:off x="344250" y="1403850"/>
            <a:ext cx="8455500" cy="2146800"/>
          </a:xfrm>
          <a:prstGeom prst="rect">
            <a:avLst/>
          </a:prstGeom>
          <a:solidFill>
            <a:srgbClr val="FFFFFF"/>
          </a:solidFill>
        </p:spPr>
        <p:txBody>
          <a:bodyPr spcFirstLastPara="1" wrap="square" lIns="91425" tIns="91425" rIns="91425" bIns="91425" anchor="ctr" anchorCtr="0">
            <a:noAutofit/>
          </a:bodyPr>
          <a:lstStyle>
            <a:lvl1pPr lvl="0" algn="ctr" rtl="0">
              <a:spcBef>
                <a:spcPts val="0"/>
              </a:spcBef>
              <a:spcAft>
                <a:spcPts val="0"/>
              </a:spcAft>
              <a:buSzPts val="4800"/>
              <a:buFont typeface="Playfair Display"/>
              <a:buNone/>
              <a:defRPr sz="4800" b="1">
                <a:latin typeface="Playfair Display"/>
                <a:ea typeface="Playfair Display"/>
                <a:cs typeface="Playfair Display"/>
                <a:sym typeface="Playfair Display"/>
              </a:defRPr>
            </a:lvl1pPr>
            <a:lvl2pPr lvl="1" algn="ctr" rtl="0">
              <a:spcBef>
                <a:spcPts val="0"/>
              </a:spcBef>
              <a:spcAft>
                <a:spcPts val="0"/>
              </a:spcAft>
              <a:buSzPts val="4800"/>
              <a:buFont typeface="Playfair Display"/>
              <a:buNone/>
              <a:defRPr sz="4800" b="1">
                <a:latin typeface="Playfair Display"/>
                <a:ea typeface="Playfair Display"/>
                <a:cs typeface="Playfair Display"/>
                <a:sym typeface="Playfair Display"/>
              </a:defRPr>
            </a:lvl2pPr>
            <a:lvl3pPr lvl="2" algn="ctr" rtl="0">
              <a:spcBef>
                <a:spcPts val="0"/>
              </a:spcBef>
              <a:spcAft>
                <a:spcPts val="0"/>
              </a:spcAft>
              <a:buSzPts val="4800"/>
              <a:buFont typeface="Playfair Display"/>
              <a:buNone/>
              <a:defRPr sz="4800" b="1">
                <a:latin typeface="Playfair Display"/>
                <a:ea typeface="Playfair Display"/>
                <a:cs typeface="Playfair Display"/>
                <a:sym typeface="Playfair Display"/>
              </a:defRPr>
            </a:lvl3pPr>
            <a:lvl4pPr lvl="3" algn="ctr" rtl="0">
              <a:spcBef>
                <a:spcPts val="0"/>
              </a:spcBef>
              <a:spcAft>
                <a:spcPts val="0"/>
              </a:spcAft>
              <a:buSzPts val="4800"/>
              <a:buFont typeface="Playfair Display"/>
              <a:buNone/>
              <a:defRPr sz="4800" b="1">
                <a:latin typeface="Playfair Display"/>
                <a:ea typeface="Playfair Display"/>
                <a:cs typeface="Playfair Display"/>
                <a:sym typeface="Playfair Display"/>
              </a:defRPr>
            </a:lvl4pPr>
            <a:lvl5pPr lvl="4" algn="ctr" rtl="0">
              <a:spcBef>
                <a:spcPts val="0"/>
              </a:spcBef>
              <a:spcAft>
                <a:spcPts val="0"/>
              </a:spcAft>
              <a:buSzPts val="4800"/>
              <a:buFont typeface="Playfair Display"/>
              <a:buNone/>
              <a:defRPr sz="4800" b="1">
                <a:latin typeface="Playfair Display"/>
                <a:ea typeface="Playfair Display"/>
                <a:cs typeface="Playfair Display"/>
                <a:sym typeface="Playfair Display"/>
              </a:defRPr>
            </a:lvl5pPr>
            <a:lvl6pPr lvl="5" algn="ctr" rtl="0">
              <a:spcBef>
                <a:spcPts val="0"/>
              </a:spcBef>
              <a:spcAft>
                <a:spcPts val="0"/>
              </a:spcAft>
              <a:buSzPts val="4800"/>
              <a:buFont typeface="Playfair Display"/>
              <a:buNone/>
              <a:defRPr sz="4800" b="1">
                <a:latin typeface="Playfair Display"/>
                <a:ea typeface="Playfair Display"/>
                <a:cs typeface="Playfair Display"/>
                <a:sym typeface="Playfair Display"/>
              </a:defRPr>
            </a:lvl6pPr>
            <a:lvl7pPr lvl="6" algn="ctr" rtl="0">
              <a:spcBef>
                <a:spcPts val="0"/>
              </a:spcBef>
              <a:spcAft>
                <a:spcPts val="0"/>
              </a:spcAft>
              <a:buSzPts val="4800"/>
              <a:buFont typeface="Playfair Display"/>
              <a:buNone/>
              <a:defRPr sz="4800" b="1">
                <a:latin typeface="Playfair Display"/>
                <a:ea typeface="Playfair Display"/>
                <a:cs typeface="Playfair Display"/>
                <a:sym typeface="Playfair Display"/>
              </a:defRPr>
            </a:lvl7pPr>
            <a:lvl8pPr lvl="7" algn="ctr" rtl="0">
              <a:spcBef>
                <a:spcPts val="0"/>
              </a:spcBef>
              <a:spcAft>
                <a:spcPts val="0"/>
              </a:spcAft>
              <a:buSzPts val="4800"/>
              <a:buFont typeface="Playfair Display"/>
              <a:buNone/>
              <a:defRPr sz="4800" b="1">
                <a:latin typeface="Playfair Display"/>
                <a:ea typeface="Playfair Display"/>
                <a:cs typeface="Playfair Display"/>
                <a:sym typeface="Playfair Display"/>
              </a:defRPr>
            </a:lvl8pPr>
            <a:lvl9pPr lvl="8" algn="ctr" rtl="0">
              <a:spcBef>
                <a:spcPts val="0"/>
              </a:spcBef>
              <a:spcAft>
                <a:spcPts val="0"/>
              </a:spcAft>
              <a:buSzPts val="4800"/>
              <a:buFont typeface="Playfair Display"/>
              <a:buNone/>
              <a:defRPr sz="4800" b="1">
                <a:latin typeface="Playfair Display"/>
                <a:ea typeface="Playfair Display"/>
                <a:cs typeface="Playfair Display"/>
                <a:sym typeface="Playfair Display"/>
              </a:defRPr>
            </a:lvl9pPr>
          </a:lstStyle>
          <a:p>
            <a:endParaRPr/>
          </a:p>
        </p:txBody>
      </p:sp>
      <p:sp>
        <p:nvSpPr>
          <p:cNvPr id="18" name="Google Shape;18;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1" name="Google Shape;21;p4"/>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2" name="Google Shape;22;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5" name="Google Shape;25;p5"/>
          <p:cNvSpPr txBox="1">
            <a:spLocks noGrp="1"/>
          </p:cNvSpPr>
          <p:nvPr>
            <p:ph type="body" idx="1"/>
          </p:nvPr>
        </p:nvSpPr>
        <p:spPr>
          <a:xfrm>
            <a:off x="311700" y="1234050"/>
            <a:ext cx="3999900" cy="33348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6" name="Google Shape;26;p5"/>
          <p:cNvSpPr txBox="1">
            <a:spLocks noGrp="1"/>
          </p:cNvSpPr>
          <p:nvPr>
            <p:ph type="body" idx="2"/>
          </p:nvPr>
        </p:nvSpPr>
        <p:spPr>
          <a:xfrm>
            <a:off x="4832400" y="1234050"/>
            <a:ext cx="3999900" cy="33348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7" name="Google Shape;27;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0" name="Google Shape;30;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4" name="Google Shape;34;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a:endParaRPr/>
          </a:p>
        </p:txBody>
      </p:sp>
      <p:sp>
        <p:nvSpPr>
          <p:cNvPr id="37" name="Google Shape;37;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9"/>
          <p:cNvSpPr txBox="1">
            <a:spLocks noGrp="1"/>
          </p:cNvSpPr>
          <p:nvPr>
            <p:ph type="title"/>
          </p:nvPr>
        </p:nvSpPr>
        <p:spPr>
          <a:xfrm>
            <a:off x="265500" y="1081675"/>
            <a:ext cx="4045200" cy="1786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921401"/>
            <a:ext cx="4045200" cy="134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highlight>
                  <a:schemeClr val="lt1"/>
                </a:highlight>
              </a:defRPr>
            </a:lvl1pPr>
            <a:lvl2pPr marL="914400" lvl="1" indent="-317500" rtl="0">
              <a:spcBef>
                <a:spcPts val="1600"/>
              </a:spcBef>
              <a:spcAft>
                <a:spcPts val="0"/>
              </a:spcAft>
              <a:buSzPts val="1400"/>
              <a:buChar char="○"/>
              <a:defRPr>
                <a:highlight>
                  <a:schemeClr val="lt1"/>
                </a:highlight>
              </a:defRPr>
            </a:lvl2pPr>
            <a:lvl3pPr marL="1371600" lvl="2" indent="-317500" rtl="0">
              <a:spcBef>
                <a:spcPts val="1600"/>
              </a:spcBef>
              <a:spcAft>
                <a:spcPts val="0"/>
              </a:spcAft>
              <a:buSzPts val="1400"/>
              <a:buChar char="■"/>
              <a:defRPr>
                <a:highlight>
                  <a:schemeClr val="lt1"/>
                </a:highlight>
              </a:defRPr>
            </a:lvl3pPr>
            <a:lvl4pPr marL="1828800" lvl="3" indent="-317500" rtl="0">
              <a:spcBef>
                <a:spcPts val="1600"/>
              </a:spcBef>
              <a:spcAft>
                <a:spcPts val="0"/>
              </a:spcAft>
              <a:buSzPts val="1400"/>
              <a:buChar char="●"/>
              <a:defRPr>
                <a:highlight>
                  <a:schemeClr val="lt1"/>
                </a:highlight>
              </a:defRPr>
            </a:lvl4pPr>
            <a:lvl5pPr marL="2286000" lvl="4" indent="-317500" rtl="0">
              <a:spcBef>
                <a:spcPts val="1600"/>
              </a:spcBef>
              <a:spcAft>
                <a:spcPts val="0"/>
              </a:spcAft>
              <a:buSzPts val="1400"/>
              <a:buChar char="○"/>
              <a:defRPr>
                <a:highlight>
                  <a:schemeClr val="lt1"/>
                </a:highlight>
              </a:defRPr>
            </a:lvl5pPr>
            <a:lvl6pPr marL="2743200" lvl="5" indent="-317500" rtl="0">
              <a:spcBef>
                <a:spcPts val="1600"/>
              </a:spcBef>
              <a:spcAft>
                <a:spcPts val="0"/>
              </a:spcAft>
              <a:buSzPts val="1400"/>
              <a:buChar char="■"/>
              <a:defRPr>
                <a:highlight>
                  <a:schemeClr val="lt1"/>
                </a:highlight>
              </a:defRPr>
            </a:lvl6pPr>
            <a:lvl7pPr marL="3200400" lvl="6" indent="-317500" rtl="0">
              <a:spcBef>
                <a:spcPts val="1600"/>
              </a:spcBef>
              <a:spcAft>
                <a:spcPts val="0"/>
              </a:spcAft>
              <a:buSzPts val="1400"/>
              <a:buChar char="●"/>
              <a:defRPr>
                <a:highlight>
                  <a:schemeClr val="lt1"/>
                </a:highlight>
              </a:defRPr>
            </a:lvl7pPr>
            <a:lvl8pPr marL="3657600" lvl="7" indent="-317500" rtl="0">
              <a:spcBef>
                <a:spcPts val="1600"/>
              </a:spcBef>
              <a:spcAft>
                <a:spcPts val="0"/>
              </a:spcAft>
              <a:buSzPts val="1400"/>
              <a:buChar char="○"/>
              <a:defRPr>
                <a:highlight>
                  <a:schemeClr val="lt1"/>
                </a:highlight>
              </a:defRPr>
            </a:lvl8pPr>
            <a:lvl9pPr marL="4114800" lvl="8" indent="-317500" rtl="0">
              <a:spcBef>
                <a:spcPts val="1600"/>
              </a:spcBef>
              <a:spcAft>
                <a:spcPts val="1600"/>
              </a:spcAft>
              <a:buSzPts val="1400"/>
              <a:buChar char="■"/>
              <a:defRPr>
                <a:highlight>
                  <a:schemeClr val="lt1"/>
                </a:highlight>
              </a:defRPr>
            </a:lvl9pPr>
          </a:lstStyle>
          <a:p>
            <a:endParaRPr/>
          </a:p>
        </p:txBody>
      </p:sp>
      <p:sp>
        <p:nvSpPr>
          <p:cNvPr id="44" name="Google Shape;44;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highlight>
                  <a:schemeClr val="dk1"/>
                </a:highlight>
              </a:defRPr>
            </a:lvl1pPr>
          </a:lstStyle>
          <a:p>
            <a:endParaRPr/>
          </a:p>
        </p:txBody>
      </p:sp>
      <p:sp>
        <p:nvSpPr>
          <p:cNvPr id="47" name="Google Shape;47;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op">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234075"/>
            <a:ext cx="8520600" cy="33348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marL="914400" lvl="1" indent="-317500" rtl="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marL="1371600" lvl="2" indent="-317500" rtl="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marL="1828800" lvl="3" indent="-317500" rtl="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marL="2286000" lvl="4" indent="-317500" rtl="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marL="2743200" lvl="5" indent="-317500" rtl="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marL="3200400" lvl="6" indent="-317500" rtl="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marL="3657600" lvl="7" indent="-317500" rtl="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marL="4114800" lvl="8" indent="-317500" rtl="0">
              <a:lnSpc>
                <a:spcPct val="115000"/>
              </a:lnSpc>
              <a:spcBef>
                <a:spcPts val="1600"/>
              </a:spcBef>
              <a:spcAft>
                <a:spcPts val="160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Playfair Display"/>
                <a:ea typeface="Playfair Display"/>
                <a:cs typeface="Playfair Display"/>
                <a:sym typeface="Playfair Display"/>
              </a:defRPr>
            </a:lvl1pPr>
            <a:lvl2pPr lvl="1" algn="r" rtl="0">
              <a:buNone/>
              <a:defRPr sz="1000">
                <a:solidFill>
                  <a:schemeClr val="dk2"/>
                </a:solidFill>
                <a:latin typeface="Playfair Display"/>
                <a:ea typeface="Playfair Display"/>
                <a:cs typeface="Playfair Display"/>
                <a:sym typeface="Playfair Display"/>
              </a:defRPr>
            </a:lvl2pPr>
            <a:lvl3pPr lvl="2" algn="r" rtl="0">
              <a:buNone/>
              <a:defRPr sz="1000">
                <a:solidFill>
                  <a:schemeClr val="dk2"/>
                </a:solidFill>
                <a:latin typeface="Playfair Display"/>
                <a:ea typeface="Playfair Display"/>
                <a:cs typeface="Playfair Display"/>
                <a:sym typeface="Playfair Display"/>
              </a:defRPr>
            </a:lvl3pPr>
            <a:lvl4pPr lvl="3" algn="r" rtl="0">
              <a:buNone/>
              <a:defRPr sz="1000">
                <a:solidFill>
                  <a:schemeClr val="dk2"/>
                </a:solidFill>
                <a:latin typeface="Playfair Display"/>
                <a:ea typeface="Playfair Display"/>
                <a:cs typeface="Playfair Display"/>
                <a:sym typeface="Playfair Display"/>
              </a:defRPr>
            </a:lvl4pPr>
            <a:lvl5pPr lvl="4" algn="r" rtl="0">
              <a:buNone/>
              <a:defRPr sz="1000">
                <a:solidFill>
                  <a:schemeClr val="dk2"/>
                </a:solidFill>
                <a:latin typeface="Playfair Display"/>
                <a:ea typeface="Playfair Display"/>
                <a:cs typeface="Playfair Display"/>
                <a:sym typeface="Playfair Display"/>
              </a:defRPr>
            </a:lvl5pPr>
            <a:lvl6pPr lvl="5" algn="r" rtl="0">
              <a:buNone/>
              <a:defRPr sz="1000">
                <a:solidFill>
                  <a:schemeClr val="dk2"/>
                </a:solidFill>
                <a:latin typeface="Playfair Display"/>
                <a:ea typeface="Playfair Display"/>
                <a:cs typeface="Playfair Display"/>
                <a:sym typeface="Playfair Display"/>
              </a:defRPr>
            </a:lvl6pPr>
            <a:lvl7pPr lvl="6" algn="r" rtl="0">
              <a:buNone/>
              <a:defRPr sz="1000">
                <a:solidFill>
                  <a:schemeClr val="dk2"/>
                </a:solidFill>
                <a:latin typeface="Playfair Display"/>
                <a:ea typeface="Playfair Display"/>
                <a:cs typeface="Playfair Display"/>
                <a:sym typeface="Playfair Display"/>
              </a:defRPr>
            </a:lvl7pPr>
            <a:lvl8pPr lvl="7" algn="r" rtl="0">
              <a:buNone/>
              <a:defRPr sz="1000">
                <a:solidFill>
                  <a:schemeClr val="dk2"/>
                </a:solidFill>
                <a:latin typeface="Playfair Display"/>
                <a:ea typeface="Playfair Display"/>
                <a:cs typeface="Playfair Display"/>
                <a:sym typeface="Playfair Display"/>
              </a:defRPr>
            </a:lvl8pPr>
            <a:lvl9pPr lvl="8" algn="r" rtl="0">
              <a:buNone/>
              <a:defRPr sz="1000">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Advertising"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anFK9SA5kKw"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abcnews.go.com/International/sexual-slavery-tobacco-compared-anti-smoking-ad/story?id=9930540"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zkIrbVycAe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3"/>
          <p:cNvSpPr txBox="1">
            <a:spLocks noGrp="1"/>
          </p:cNvSpPr>
          <p:nvPr>
            <p:ph type="ctrTitle"/>
          </p:nvPr>
        </p:nvSpPr>
        <p:spPr>
          <a:xfrm>
            <a:off x="344250" y="1403850"/>
            <a:ext cx="8455500" cy="214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2"/>
              </a:buClr>
              <a:buSzPts val="1100"/>
              <a:buFont typeface="Arial"/>
              <a:buNone/>
            </a:pPr>
            <a:r>
              <a:rPr lang="en"/>
              <a:t>Advertising Assignment-2</a:t>
            </a:r>
            <a:endParaRPr/>
          </a:p>
        </p:txBody>
      </p:sp>
      <p:sp>
        <p:nvSpPr>
          <p:cNvPr id="59" name="Google Shape;59;p13"/>
          <p:cNvSpPr txBox="1">
            <a:spLocks noGrp="1"/>
          </p:cNvSpPr>
          <p:nvPr>
            <p:ph type="subTitle" idx="1"/>
          </p:nvPr>
        </p:nvSpPr>
        <p:spPr>
          <a:xfrm>
            <a:off x="344250" y="3499850"/>
            <a:ext cx="4910100" cy="1109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dirty="0"/>
          </a:p>
          <a:p>
            <a:pPr marL="0" lvl="0" indent="0" algn="l" rtl="0">
              <a:spcBef>
                <a:spcPts val="0"/>
              </a:spcBef>
              <a:spcAft>
                <a:spcPts val="0"/>
              </a:spcAft>
              <a:buClr>
                <a:schemeClr val="dk2"/>
              </a:buClr>
              <a:buSzPts val="1100"/>
              <a:buFont typeface="Arial"/>
              <a:buNone/>
            </a:pPr>
            <a:r>
              <a:rPr lang="en" dirty="0"/>
              <a:t>Muskan Oberoi</a:t>
            </a:r>
            <a:endParaRPr dirty="0"/>
          </a:p>
          <a:p>
            <a:pPr marL="0" lvl="0" indent="0" algn="l" rtl="0">
              <a:spcBef>
                <a:spcPts val="0"/>
              </a:spcBef>
              <a:spcAft>
                <a:spcPts val="0"/>
              </a:spcAft>
              <a:buClr>
                <a:schemeClr val="dk2"/>
              </a:buClr>
              <a:buSzPts val="1100"/>
              <a:buFont typeface="Arial"/>
              <a:buNone/>
            </a:pPr>
            <a:r>
              <a:rPr lang="en" dirty="0"/>
              <a:t>BCH/17/268</a:t>
            </a:r>
            <a:endParaRPr dirty="0"/>
          </a:p>
          <a:p>
            <a:pPr marL="0" lvl="0" indent="0" algn="l" rtl="0">
              <a:spcBef>
                <a:spcPts val="0"/>
              </a:spcBef>
              <a:spcAft>
                <a:spcPts val="0"/>
              </a:spcAft>
              <a:buClr>
                <a:schemeClr val="dk2"/>
              </a:buClr>
              <a:buSzPts val="1100"/>
              <a:buFont typeface="Arial"/>
              <a:buNone/>
            </a:pPr>
            <a:r>
              <a:rPr lang="en" dirty="0"/>
              <a:t>V Semester</a:t>
            </a:r>
            <a:endParaRPr dirty="0"/>
          </a:p>
          <a:p>
            <a:pPr marL="0" lvl="0" indent="0" algn="l" rtl="0">
              <a:spcBef>
                <a:spcPts val="0"/>
              </a:spcBef>
              <a:spcAft>
                <a:spcPts val="0"/>
              </a:spcAft>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2"/>
          <p:cNvSpPr txBox="1">
            <a:spLocks noGrp="1"/>
          </p:cNvSpPr>
          <p:nvPr>
            <p:ph type="title"/>
          </p:nvPr>
        </p:nvSpPr>
        <p:spPr>
          <a:xfrm>
            <a:off x="311700" y="238450"/>
            <a:ext cx="8520600" cy="930900"/>
          </a:xfrm>
          <a:prstGeom prst="rect">
            <a:avLst/>
          </a:prstGeom>
          <a:noFill/>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2"/>
              </a:buClr>
              <a:buSzPts val="1100"/>
              <a:buFont typeface="Arial"/>
              <a:buNone/>
            </a:pPr>
            <a:r>
              <a:rPr lang="en" sz="3700" b="1">
                <a:solidFill>
                  <a:srgbClr val="1155CC"/>
                </a:solidFill>
                <a:latin typeface="Playfair Display"/>
                <a:ea typeface="Playfair Display"/>
                <a:cs typeface="Playfair Display"/>
                <a:sym typeface="Playfair Display"/>
              </a:rPr>
              <a:t>H&amp;M — Coolest Monkey in the Jungle</a:t>
            </a:r>
            <a:endParaRPr sz="3700" b="1">
              <a:solidFill>
                <a:srgbClr val="1155CC"/>
              </a:solidFill>
              <a:latin typeface="Playfair Display"/>
              <a:ea typeface="Playfair Display"/>
              <a:cs typeface="Playfair Display"/>
              <a:sym typeface="Playfair Display"/>
            </a:endParaRPr>
          </a:p>
          <a:p>
            <a:pPr marL="0" lvl="0" indent="0" algn="l" rtl="0">
              <a:spcBef>
                <a:spcPts val="0"/>
              </a:spcBef>
              <a:spcAft>
                <a:spcPts val="0"/>
              </a:spcAft>
              <a:buNone/>
            </a:pPr>
            <a:endParaRPr/>
          </a:p>
        </p:txBody>
      </p:sp>
      <p:sp>
        <p:nvSpPr>
          <p:cNvPr id="111" name="Google Shape;111;p22"/>
          <p:cNvSpPr txBox="1">
            <a:spLocks noGrp="1"/>
          </p:cNvSpPr>
          <p:nvPr>
            <p:ph type="body" idx="1"/>
          </p:nvPr>
        </p:nvSpPr>
        <p:spPr>
          <a:xfrm>
            <a:off x="311700" y="1234050"/>
            <a:ext cx="39999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112" name="Google Shape;112;p22"/>
          <p:cNvSpPr txBox="1">
            <a:spLocks noGrp="1"/>
          </p:cNvSpPr>
          <p:nvPr>
            <p:ph type="body" idx="2"/>
          </p:nvPr>
        </p:nvSpPr>
        <p:spPr>
          <a:xfrm>
            <a:off x="4832400" y="1234050"/>
            <a:ext cx="3999900" cy="3334800"/>
          </a:xfrm>
          <a:prstGeom prst="rect">
            <a:avLst/>
          </a:prstGeom>
          <a:ln w="9525" cap="flat" cmpd="sng">
            <a:solidFill>
              <a:srgbClr val="6D9EEB"/>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sz="2000">
                <a:solidFill>
                  <a:srgbClr val="212121"/>
                </a:solidFill>
                <a:highlight>
                  <a:srgbClr val="FFFFFF"/>
                </a:highlight>
              </a:rPr>
              <a:t>In January 2018, H&amp;M appeared at the center of a racism scandal caused by a printed hooded top with the words “coolest monkey in the jungle.” Before H&amp;M removed the ad, it was available to everyone on the British version of the online store.</a:t>
            </a:r>
            <a:endParaRPr sz="2000">
              <a:solidFill>
                <a:srgbClr val="212121"/>
              </a:solidFill>
              <a:highlight>
                <a:srgbClr val="FFFFFF"/>
              </a:highlight>
            </a:endParaRPr>
          </a:p>
          <a:p>
            <a:pPr marL="0" lvl="0" indent="0" algn="l" rtl="0">
              <a:spcBef>
                <a:spcPts val="0"/>
              </a:spcBef>
              <a:spcAft>
                <a:spcPts val="0"/>
              </a:spcAft>
              <a:buClr>
                <a:schemeClr val="dk2"/>
              </a:buClr>
              <a:buSzPts val="1100"/>
              <a:buFont typeface="Arial"/>
              <a:buNone/>
            </a:pPr>
            <a:endParaRPr sz="1800"/>
          </a:p>
          <a:p>
            <a:pPr marL="0" lvl="0" indent="0" algn="l" rtl="0">
              <a:spcBef>
                <a:spcPts val="0"/>
              </a:spcBef>
              <a:spcAft>
                <a:spcPts val="1600"/>
              </a:spcAft>
              <a:buNone/>
            </a:pPr>
            <a:endParaRPr/>
          </a:p>
        </p:txBody>
      </p:sp>
      <p:pic>
        <p:nvPicPr>
          <p:cNvPr id="113" name="Google Shape;113;p22"/>
          <p:cNvPicPr preferRelativeResize="0"/>
          <p:nvPr/>
        </p:nvPicPr>
        <p:blipFill>
          <a:blip r:embed="rId3">
            <a:alphaModFix/>
          </a:blip>
          <a:stretch>
            <a:fillRect/>
          </a:stretch>
        </p:blipFill>
        <p:spPr>
          <a:xfrm>
            <a:off x="311700" y="1234050"/>
            <a:ext cx="3999900" cy="33348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3"/>
          <p:cNvSpPr txBox="1">
            <a:spLocks noGrp="1"/>
          </p:cNvSpPr>
          <p:nvPr>
            <p:ph type="title"/>
          </p:nvPr>
        </p:nvSpPr>
        <p:spPr>
          <a:xfrm>
            <a:off x="311700" y="0"/>
            <a:ext cx="8520600" cy="1078800"/>
          </a:xfrm>
          <a:prstGeom prst="rect">
            <a:avLst/>
          </a:prstGeom>
        </p:spPr>
        <p:txBody>
          <a:bodyPr spcFirstLastPara="1" wrap="square" lIns="91425" tIns="91425" rIns="91425" bIns="91425" anchor="t" anchorCtr="0">
            <a:noAutofit/>
          </a:bodyPr>
          <a:lstStyle/>
          <a:p>
            <a:pPr marL="0" lvl="0" indent="0" algn="l" rtl="0">
              <a:lnSpc>
                <a:spcPct val="115000"/>
              </a:lnSpc>
              <a:spcBef>
                <a:spcPts val="1800"/>
              </a:spcBef>
              <a:spcAft>
                <a:spcPts val="0"/>
              </a:spcAft>
              <a:buClr>
                <a:schemeClr val="dk2"/>
              </a:buClr>
              <a:buSzPts val="1100"/>
              <a:buFont typeface="Arial"/>
              <a:buNone/>
            </a:pPr>
            <a:r>
              <a:rPr lang="en" sz="3300" b="1">
                <a:solidFill>
                  <a:srgbClr val="006DB6"/>
                </a:solidFill>
                <a:latin typeface="Playfair Display"/>
                <a:ea typeface="Playfair Display"/>
                <a:cs typeface="Playfair Display"/>
                <a:sym typeface="Playfair Display"/>
              </a:rPr>
              <a:t>Antonio Federici – “Submit to Temptation”</a:t>
            </a:r>
            <a:endParaRPr sz="3300" b="1">
              <a:solidFill>
                <a:srgbClr val="006DB6"/>
              </a:solidFill>
              <a:latin typeface="Playfair Display"/>
              <a:ea typeface="Playfair Display"/>
              <a:cs typeface="Playfair Display"/>
              <a:sym typeface="Playfair Display"/>
            </a:endParaRPr>
          </a:p>
          <a:p>
            <a:pPr marL="0" lvl="0" indent="0" algn="l" rtl="0">
              <a:spcBef>
                <a:spcPts val="400"/>
              </a:spcBef>
              <a:spcAft>
                <a:spcPts val="0"/>
              </a:spcAft>
              <a:buNone/>
            </a:pPr>
            <a:endParaRPr/>
          </a:p>
        </p:txBody>
      </p:sp>
      <p:sp>
        <p:nvSpPr>
          <p:cNvPr id="119" name="Google Shape;119;p23"/>
          <p:cNvSpPr txBox="1">
            <a:spLocks noGrp="1"/>
          </p:cNvSpPr>
          <p:nvPr>
            <p:ph type="body" idx="1"/>
          </p:nvPr>
        </p:nvSpPr>
        <p:spPr>
          <a:xfrm>
            <a:off x="311700" y="1234050"/>
            <a:ext cx="39999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120" name="Google Shape;120;p23"/>
          <p:cNvSpPr txBox="1">
            <a:spLocks noGrp="1"/>
          </p:cNvSpPr>
          <p:nvPr>
            <p:ph type="body" idx="2"/>
          </p:nvPr>
        </p:nvSpPr>
        <p:spPr>
          <a:xfrm>
            <a:off x="4832400" y="1234050"/>
            <a:ext cx="3999900" cy="3334800"/>
          </a:xfrm>
          <a:prstGeom prst="rect">
            <a:avLst/>
          </a:prstGeom>
          <a:ln w="9525" cap="flat" cmpd="sng">
            <a:solidFill>
              <a:srgbClr val="3C78D8"/>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1600"/>
              </a:spcAft>
              <a:buNone/>
            </a:pPr>
            <a:r>
              <a:rPr lang="en" sz="2000">
                <a:solidFill>
                  <a:srgbClr val="404040"/>
                </a:solidFill>
                <a:highlight>
                  <a:srgbClr val="FFFFFF"/>
                </a:highlight>
              </a:rPr>
              <a:t>Ice cream manufacturer Antonio Federici missed the mark when they mixed sexual and religious undertones in these inappropriate advertisements. The worst part is the brand is a repeat sinner. In 2010, they ran an ad showing a pregnant nun eating ice cream.</a:t>
            </a:r>
            <a:endParaRPr sz="2000"/>
          </a:p>
        </p:txBody>
      </p:sp>
      <p:pic>
        <p:nvPicPr>
          <p:cNvPr id="121" name="Google Shape;121;p23"/>
          <p:cNvPicPr preferRelativeResize="0"/>
          <p:nvPr/>
        </p:nvPicPr>
        <p:blipFill>
          <a:blip r:embed="rId3">
            <a:alphaModFix/>
          </a:blip>
          <a:stretch>
            <a:fillRect/>
          </a:stretch>
        </p:blipFill>
        <p:spPr>
          <a:xfrm>
            <a:off x="311700" y="1234050"/>
            <a:ext cx="3999899" cy="3334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4"/>
          <p:cNvSpPr txBox="1">
            <a:spLocks noGrp="1"/>
          </p:cNvSpPr>
          <p:nvPr>
            <p:ph type="title"/>
          </p:nvPr>
        </p:nvSpPr>
        <p:spPr>
          <a:xfrm>
            <a:off x="311700" y="113550"/>
            <a:ext cx="8520600" cy="102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300" b="1">
                <a:latin typeface="Playfair Display"/>
                <a:ea typeface="Playfair Display"/>
                <a:cs typeface="Playfair Display"/>
                <a:sym typeface="Playfair Display"/>
              </a:rPr>
              <a:t>2) </a:t>
            </a:r>
            <a:r>
              <a:rPr lang="en" sz="4300" b="1" u="sng">
                <a:latin typeface="Playfair Display"/>
                <a:ea typeface="Playfair Display"/>
                <a:cs typeface="Playfair Display"/>
                <a:sym typeface="Playfair Display"/>
              </a:rPr>
              <a:t>SHOCK ADVERTISING</a:t>
            </a:r>
            <a:endParaRPr sz="4300" b="1" u="sng">
              <a:latin typeface="Playfair Display"/>
              <a:ea typeface="Playfair Display"/>
              <a:cs typeface="Playfair Display"/>
              <a:sym typeface="Playfair Display"/>
            </a:endParaRPr>
          </a:p>
        </p:txBody>
      </p:sp>
      <p:sp>
        <p:nvSpPr>
          <p:cNvPr id="127" name="Google Shape;127;p24"/>
          <p:cNvSpPr txBox="1">
            <a:spLocks noGrp="1"/>
          </p:cNvSpPr>
          <p:nvPr>
            <p:ph type="body" idx="1"/>
          </p:nvPr>
        </p:nvSpPr>
        <p:spPr>
          <a:xfrm>
            <a:off x="192900" y="1453350"/>
            <a:ext cx="8639400" cy="3360900"/>
          </a:xfrm>
          <a:prstGeom prst="rect">
            <a:avLst/>
          </a:prstGeom>
          <a:ln w="9525" cap="flat" cmpd="sng">
            <a:solidFill>
              <a:srgbClr val="6D9EEB"/>
            </a:solidFill>
            <a:prstDash val="solid"/>
            <a:round/>
            <a:headEnd type="none" w="sm" len="sm"/>
            <a:tailEnd type="none" w="sm" len="sm"/>
          </a:ln>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SzPts val="1800"/>
              <a:buChar char="●"/>
            </a:pPr>
            <a:r>
              <a:rPr lang="en" b="1">
                <a:solidFill>
                  <a:srgbClr val="202122"/>
                </a:solidFill>
                <a:highlight>
                  <a:srgbClr val="FFFFFF"/>
                </a:highlight>
              </a:rPr>
              <a:t>Shock advertising</a:t>
            </a:r>
            <a:r>
              <a:rPr lang="en">
                <a:solidFill>
                  <a:srgbClr val="202122"/>
                </a:solidFill>
                <a:highlight>
                  <a:srgbClr val="FFFFFF"/>
                </a:highlight>
              </a:rPr>
              <a:t> or </a:t>
            </a:r>
            <a:r>
              <a:rPr lang="en" b="1">
                <a:solidFill>
                  <a:srgbClr val="202122"/>
                </a:solidFill>
                <a:highlight>
                  <a:srgbClr val="FFFFFF"/>
                </a:highlight>
              </a:rPr>
              <a:t>Shockvertising</a:t>
            </a:r>
            <a:r>
              <a:rPr lang="en">
                <a:solidFill>
                  <a:srgbClr val="202122"/>
                </a:solidFill>
                <a:highlight>
                  <a:srgbClr val="FFFFFF"/>
                </a:highlight>
              </a:rPr>
              <a:t> is a type of </a:t>
            </a:r>
            <a:r>
              <a:rPr lang="en">
                <a:solidFill>
                  <a:srgbClr val="0B0080"/>
                </a:solidFill>
                <a:highlight>
                  <a:srgbClr val="FFFFFF"/>
                </a:highlight>
                <a:uFill>
                  <a:noFill/>
                </a:uFill>
                <a:hlinkClick r:id="rId3">
                  <a:extLst>
                    <a:ext uri="{A12FA001-AC4F-418D-AE19-62706E023703}">
                      <ahyp:hlinkClr xmlns:ahyp="http://schemas.microsoft.com/office/drawing/2018/hyperlinkcolor" val="tx"/>
                    </a:ext>
                  </a:extLst>
                </a:hlinkClick>
              </a:rPr>
              <a:t>advertising</a:t>
            </a:r>
            <a:r>
              <a:rPr lang="en">
                <a:solidFill>
                  <a:srgbClr val="202122"/>
                </a:solidFill>
                <a:highlight>
                  <a:srgbClr val="FFFFFF"/>
                </a:highlight>
              </a:rPr>
              <a:t> that "deliberately, rather than inadvertently, startles and offends its audience by violating norms for social values and personal ideals".</a:t>
            </a:r>
            <a:endParaRPr>
              <a:solidFill>
                <a:srgbClr val="202122"/>
              </a:solidFill>
              <a:highlight>
                <a:srgbClr val="FFFFFF"/>
              </a:highlight>
            </a:endParaRPr>
          </a:p>
          <a:p>
            <a:pPr marL="457200" lvl="0" indent="-342900" algn="l" rtl="0">
              <a:lnSpc>
                <a:spcPct val="150000"/>
              </a:lnSpc>
              <a:spcBef>
                <a:spcPts val="0"/>
              </a:spcBef>
              <a:spcAft>
                <a:spcPts val="0"/>
              </a:spcAft>
              <a:buSzPts val="1800"/>
              <a:buChar char="●"/>
            </a:pPr>
            <a:r>
              <a:rPr lang="en">
                <a:solidFill>
                  <a:srgbClr val="202122"/>
                </a:solidFill>
                <a:highlight>
                  <a:srgbClr val="FFFFFF"/>
                </a:highlight>
              </a:rPr>
              <a:t>I</a:t>
            </a:r>
            <a:r>
              <a:rPr lang="en">
                <a:highlight>
                  <a:srgbClr val="FFFFFF"/>
                </a:highlight>
              </a:rPr>
              <a:t>n our routine life,  we come  across many advertisements that  suddenly get our attention due to the</a:t>
            </a:r>
            <a:r>
              <a:rPr lang="en">
                <a:highlight>
                  <a:srgbClr val="FFFFFF"/>
                </a:highlight>
                <a:latin typeface="Merriweather"/>
                <a:ea typeface="Merriweather"/>
                <a:cs typeface="Merriweather"/>
                <a:sym typeface="Merriweather"/>
              </a:rPr>
              <a:t> </a:t>
            </a:r>
            <a:r>
              <a:rPr lang="en">
                <a:highlight>
                  <a:srgbClr val="FFFFFF"/>
                </a:highlight>
              </a:rPr>
              <a:t>presence of an unexpected factor and this unexpected factor is the main ingredient that turns a normal advertisement into shock advertisement.</a:t>
            </a:r>
            <a:endParaRPr>
              <a:highlight>
                <a:srgbClr val="FFFFFF"/>
              </a:highlight>
            </a:endParaRPr>
          </a:p>
          <a:p>
            <a:pPr marL="0" lvl="0" indent="0" algn="l" rtl="0">
              <a:lnSpc>
                <a:spcPct val="145606"/>
              </a:lnSpc>
              <a:spcBef>
                <a:spcPts val="0"/>
              </a:spcBef>
              <a:spcAft>
                <a:spcPts val="0"/>
              </a:spcAft>
              <a:buClr>
                <a:schemeClr val="dk2"/>
              </a:buClr>
              <a:buSzPts val="1100"/>
              <a:buFont typeface="Arial"/>
              <a:buNone/>
            </a:pPr>
            <a:endParaRPr>
              <a:highlight>
                <a:srgbClr val="FFFFFF"/>
              </a:highlight>
              <a:latin typeface="Arial"/>
              <a:ea typeface="Arial"/>
              <a:cs typeface="Arial"/>
              <a:sym typeface="Arial"/>
            </a:endParaRPr>
          </a:p>
          <a:p>
            <a:pPr marL="0" lvl="0" indent="0" algn="l" rtl="0">
              <a:lnSpc>
                <a:spcPct val="145606"/>
              </a:lnSpc>
              <a:spcBef>
                <a:spcPts val="0"/>
              </a:spcBef>
              <a:spcAft>
                <a:spcPts val="0"/>
              </a:spcAft>
              <a:buClr>
                <a:schemeClr val="dk2"/>
              </a:buClr>
              <a:buSzPts val="1100"/>
              <a:buFont typeface="Arial"/>
              <a:buNone/>
            </a:pPr>
            <a:r>
              <a:rPr lang="en" sz="3000">
                <a:highlight>
                  <a:srgbClr val="FFFFFF"/>
                </a:highlight>
                <a:latin typeface="Arial"/>
                <a:ea typeface="Arial"/>
                <a:cs typeface="Arial"/>
                <a:sym typeface="Arial"/>
              </a:rPr>
              <a:t>.</a:t>
            </a:r>
            <a:endParaRPr sz="3000">
              <a:highlight>
                <a:srgbClr val="FFFFFF"/>
              </a:highlight>
              <a:latin typeface="Arial"/>
              <a:ea typeface="Arial"/>
              <a:cs typeface="Arial"/>
              <a:sym typeface="Arial"/>
            </a:endParaRPr>
          </a:p>
          <a:p>
            <a:pPr marL="0" lvl="0" indent="0" algn="l" rtl="0">
              <a:spcBef>
                <a:spcPts val="0"/>
              </a:spcBef>
              <a:spcAft>
                <a:spcPts val="1600"/>
              </a:spcAft>
              <a:buNone/>
            </a:pPr>
            <a:endParaRPr>
              <a:solidFill>
                <a:srgbClr val="202122"/>
              </a:solidFill>
              <a:highlight>
                <a:srgbClr val="FFFFFF"/>
              </a:high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5"/>
          <p:cNvSpPr txBox="1">
            <a:spLocks noGrp="1"/>
          </p:cNvSpPr>
          <p:nvPr>
            <p:ph type="body" idx="1"/>
          </p:nvPr>
        </p:nvSpPr>
        <p:spPr>
          <a:xfrm>
            <a:off x="311700" y="476875"/>
            <a:ext cx="8520600" cy="4092000"/>
          </a:xfrm>
          <a:prstGeom prst="rect">
            <a:avLst/>
          </a:prstGeom>
          <a:ln w="9525" cap="flat" cmpd="sng">
            <a:solidFill>
              <a:srgbClr val="6D9EEB"/>
            </a:solidFill>
            <a:prstDash val="solid"/>
            <a:round/>
            <a:headEnd type="none" w="sm" len="sm"/>
            <a:tailEnd type="none" w="sm" len="sm"/>
          </a:ln>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SzPts val="1800"/>
              <a:buChar char="●"/>
            </a:pPr>
            <a:r>
              <a:rPr lang="en">
                <a:highlight>
                  <a:srgbClr val="FFFFFF"/>
                </a:highlight>
              </a:rPr>
              <a:t>Shock factor may be nudity, violation of societal norms, disgusting  images, sexual  references,  vulgarity or  moral offensiveness. Shock Advertisements  can  be  shocking  and  offensive  for  a  variety  of reasons, and violation  of social,  religious  and  political norms  can occur  in  many different ways.</a:t>
            </a:r>
            <a:endParaRPr>
              <a:highlight>
                <a:srgbClr val="FFFFFF"/>
              </a:highlight>
            </a:endParaRPr>
          </a:p>
          <a:p>
            <a:pPr marL="457200" lvl="0" indent="-342900" algn="l" rtl="0">
              <a:lnSpc>
                <a:spcPct val="150000"/>
              </a:lnSpc>
              <a:spcBef>
                <a:spcPts val="0"/>
              </a:spcBef>
              <a:spcAft>
                <a:spcPts val="0"/>
              </a:spcAft>
              <a:buSzPts val="1800"/>
              <a:buChar char="●"/>
            </a:pPr>
            <a:r>
              <a:rPr lang="en">
                <a:highlight>
                  <a:srgbClr val="FFFFFF"/>
                </a:highlight>
              </a:rPr>
              <a:t>Shock advertising is not  for everybody. These advertisements are far more effective amongst younger audiences  than older audiences because older people are more likely to  be strongly offended by  advertisements that include vulgar and obscene material. The shock advertisements create curiosity in youth and become useful in raising awareness.</a:t>
            </a:r>
            <a:endParaRPr>
              <a:highlight>
                <a:srgbClr val="FFFFFF"/>
              </a:highlight>
            </a:endParaRPr>
          </a:p>
          <a:p>
            <a:pPr marL="914400" lvl="0" indent="0" algn="l" rtl="0">
              <a:lnSpc>
                <a:spcPct val="145606"/>
              </a:lnSpc>
              <a:spcBef>
                <a:spcPts val="0"/>
              </a:spcBef>
              <a:spcAft>
                <a:spcPts val="0"/>
              </a:spcAft>
              <a:buNone/>
            </a:pPr>
            <a:endParaRPr>
              <a:highlight>
                <a:srgbClr val="FFFFFF"/>
              </a:highlight>
            </a:endParaRPr>
          </a:p>
          <a:p>
            <a:pPr marL="914400" lvl="0" indent="0" algn="l" rtl="0">
              <a:lnSpc>
                <a:spcPct val="145606"/>
              </a:lnSpc>
              <a:spcBef>
                <a:spcPts val="0"/>
              </a:spcBef>
              <a:spcAft>
                <a:spcPts val="0"/>
              </a:spcAft>
              <a:buNone/>
            </a:pPr>
            <a:endParaRPr>
              <a:highlight>
                <a:srgbClr val="FFFFFF"/>
              </a:highlight>
            </a:endParaRPr>
          </a:p>
          <a:p>
            <a:pPr marL="457200" lvl="0" indent="0" algn="l" rtl="0">
              <a:spcBef>
                <a:spcPts val="0"/>
              </a:spcBef>
              <a:spcAft>
                <a:spcPts val="160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6"/>
          <p:cNvSpPr txBox="1">
            <a:spLocks noGrp="1"/>
          </p:cNvSpPr>
          <p:nvPr>
            <p:ph type="title"/>
          </p:nvPr>
        </p:nvSpPr>
        <p:spPr>
          <a:xfrm>
            <a:off x="344250" y="1403850"/>
            <a:ext cx="8455500" cy="214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Impacts of Shock Advertising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7"/>
          <p:cNvSpPr txBox="1">
            <a:spLocks noGrp="1"/>
          </p:cNvSpPr>
          <p:nvPr>
            <p:ph type="title"/>
          </p:nvPr>
        </p:nvSpPr>
        <p:spPr>
          <a:xfrm>
            <a:off x="311700" y="147600"/>
            <a:ext cx="8520600" cy="87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600" b="1" u="sng">
                <a:latin typeface="Playfair Display"/>
                <a:ea typeface="Playfair Display"/>
                <a:cs typeface="Playfair Display"/>
                <a:sym typeface="Playfair Display"/>
              </a:rPr>
              <a:t>Negative Impact</a:t>
            </a:r>
            <a:r>
              <a:rPr lang="en" sz="4600" b="1">
                <a:latin typeface="Playfair Display"/>
                <a:ea typeface="Playfair Display"/>
                <a:cs typeface="Playfair Display"/>
                <a:sym typeface="Playfair Display"/>
              </a:rPr>
              <a:t> </a:t>
            </a:r>
            <a:endParaRPr sz="4600" b="1">
              <a:latin typeface="Playfair Display"/>
              <a:ea typeface="Playfair Display"/>
              <a:cs typeface="Playfair Display"/>
              <a:sym typeface="Playfair Display"/>
            </a:endParaRPr>
          </a:p>
        </p:txBody>
      </p:sp>
      <p:sp>
        <p:nvSpPr>
          <p:cNvPr id="143" name="Google Shape;143;p27"/>
          <p:cNvSpPr txBox="1">
            <a:spLocks noGrp="1"/>
          </p:cNvSpPr>
          <p:nvPr>
            <p:ph type="body" idx="1"/>
          </p:nvPr>
        </p:nvSpPr>
        <p:spPr>
          <a:xfrm>
            <a:off x="311700" y="1234075"/>
            <a:ext cx="8520600" cy="3334800"/>
          </a:xfrm>
          <a:prstGeom prst="rect">
            <a:avLst/>
          </a:prstGeom>
          <a:ln w="9525" cap="flat" cmpd="sng">
            <a:solidFill>
              <a:srgbClr val="6D9EEB"/>
            </a:solidFill>
            <a:prstDash val="solid"/>
            <a:round/>
            <a:headEnd type="none" w="sm" len="sm"/>
            <a:tailEnd type="none" w="sm" len="sm"/>
          </a:ln>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SzPts val="1800"/>
              <a:buChar char="●"/>
            </a:pPr>
            <a:r>
              <a:rPr lang="en">
                <a:highlight>
                  <a:srgbClr val="FFFFFF"/>
                </a:highlight>
              </a:rPr>
              <a:t>Sometime people ignore scary and shocking advertisements; they assume that it is not for them as they are not that bad.</a:t>
            </a:r>
            <a:endParaRPr>
              <a:highlight>
                <a:srgbClr val="FFFFFF"/>
              </a:highlight>
            </a:endParaRPr>
          </a:p>
          <a:p>
            <a:pPr marL="457200" lvl="0" indent="-342900" algn="l" rtl="0">
              <a:lnSpc>
                <a:spcPct val="150000"/>
              </a:lnSpc>
              <a:spcBef>
                <a:spcPts val="0"/>
              </a:spcBef>
              <a:spcAft>
                <a:spcPts val="0"/>
              </a:spcAft>
              <a:buSzPts val="1800"/>
              <a:buChar char="●"/>
            </a:pPr>
            <a:r>
              <a:rPr lang="en">
                <a:highlight>
                  <a:srgbClr val="FFFFFF"/>
                </a:highlight>
              </a:rPr>
              <a:t>Shock advertising is like </a:t>
            </a:r>
            <a:r>
              <a:rPr lang="en" u="sng">
                <a:highlight>
                  <a:srgbClr val="FFFFFF"/>
                </a:highlight>
              </a:rPr>
              <a:t>drug addiction</a:t>
            </a:r>
            <a:r>
              <a:rPr lang="en">
                <a:highlight>
                  <a:srgbClr val="FFFFFF"/>
                </a:highlight>
              </a:rPr>
              <a:t>; here advertisers also need to</a:t>
            </a:r>
            <a:endParaRPr>
              <a:highlight>
                <a:srgbClr val="FFFFFF"/>
              </a:highlight>
            </a:endParaRPr>
          </a:p>
          <a:p>
            <a:pPr marL="0" lvl="0" indent="0" algn="l" rtl="0">
              <a:lnSpc>
                <a:spcPct val="150000"/>
              </a:lnSpc>
              <a:spcBef>
                <a:spcPts val="0"/>
              </a:spcBef>
              <a:spcAft>
                <a:spcPts val="0"/>
              </a:spcAft>
              <a:buNone/>
            </a:pPr>
            <a:r>
              <a:rPr lang="en">
                <a:highlight>
                  <a:srgbClr val="FFFFFF"/>
                </a:highlight>
              </a:rPr>
              <a:t>        increase the dose of shock to get noticed by the viewer because yesterday</a:t>
            </a:r>
            <a:endParaRPr>
              <a:highlight>
                <a:srgbClr val="FFFFFF"/>
              </a:highlight>
            </a:endParaRPr>
          </a:p>
          <a:p>
            <a:pPr marL="0" lvl="0" indent="0" algn="l" rtl="0">
              <a:lnSpc>
                <a:spcPct val="150000"/>
              </a:lnSpc>
              <a:spcBef>
                <a:spcPts val="0"/>
              </a:spcBef>
              <a:spcAft>
                <a:spcPts val="0"/>
              </a:spcAft>
              <a:buClr>
                <a:schemeClr val="dk2"/>
              </a:buClr>
              <a:buSzPts val="1100"/>
              <a:buFont typeface="Arial"/>
              <a:buNone/>
            </a:pPr>
            <a:r>
              <a:rPr lang="en">
                <a:highlight>
                  <a:srgbClr val="FFFFFF"/>
                </a:highlight>
              </a:rPr>
              <a:t>        becomes common today.</a:t>
            </a:r>
            <a:endParaRPr>
              <a:highlight>
                <a:srgbClr val="FFFFFF"/>
              </a:highlight>
            </a:endParaRPr>
          </a:p>
          <a:p>
            <a:pPr marL="457200" lvl="0" indent="-342900" algn="l" rtl="0">
              <a:lnSpc>
                <a:spcPct val="150000"/>
              </a:lnSpc>
              <a:spcBef>
                <a:spcPts val="0"/>
              </a:spcBef>
              <a:spcAft>
                <a:spcPts val="0"/>
              </a:spcAft>
              <a:buSzPts val="1800"/>
              <a:buChar char="●"/>
            </a:pPr>
            <a:r>
              <a:rPr lang="en">
                <a:highlight>
                  <a:srgbClr val="FFFFFF"/>
                </a:highlight>
              </a:rPr>
              <a:t>Using nudity, fear  or other  strong messages  might not always be the                                                     best and most effective method to use.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8"/>
          <p:cNvSpPr txBox="1">
            <a:spLocks noGrp="1"/>
          </p:cNvSpPr>
          <p:nvPr>
            <p:ph type="body" idx="1"/>
          </p:nvPr>
        </p:nvSpPr>
        <p:spPr>
          <a:xfrm>
            <a:off x="368475" y="703950"/>
            <a:ext cx="8520600" cy="3735600"/>
          </a:xfrm>
          <a:prstGeom prst="rect">
            <a:avLst/>
          </a:prstGeom>
          <a:ln w="9525" cap="flat" cmpd="sng">
            <a:solidFill>
              <a:srgbClr val="6D9EEB"/>
            </a:solidFill>
            <a:prstDash val="solid"/>
            <a:round/>
            <a:headEnd type="none" w="sm" len="sm"/>
            <a:tailEnd type="none" w="sm" len="sm"/>
          </a:ln>
        </p:spPr>
        <p:txBody>
          <a:bodyPr spcFirstLastPara="1" wrap="square" lIns="91425" tIns="91425" rIns="91425" bIns="91425" anchor="t" anchorCtr="0">
            <a:noAutofit/>
          </a:bodyPr>
          <a:lstStyle/>
          <a:p>
            <a:pPr marL="457200" lvl="0" indent="-342900" algn="l" rtl="0">
              <a:lnSpc>
                <a:spcPct val="145606"/>
              </a:lnSpc>
              <a:spcBef>
                <a:spcPts val="0"/>
              </a:spcBef>
              <a:spcAft>
                <a:spcPts val="0"/>
              </a:spcAft>
              <a:buSzPts val="1800"/>
              <a:buChar char="●"/>
            </a:pPr>
            <a:r>
              <a:rPr lang="en">
                <a:highlight>
                  <a:srgbClr val="FFFFFF"/>
                </a:highlight>
              </a:rPr>
              <a:t>A number of researchers argue that by using offensive advertisements, in the short term a company may be successful in gathering the attention of public and stand out among other advertisers, but in the  long  run it  may  face the  risk  of damaging  its  customer  base and  brand image. For  example,  Sears  has  stopped  selling  clothing  line  of  Benetton Group in its 400 stores nationwide because the ‘death-row’ ads have crossed the line. </a:t>
            </a:r>
            <a:endParaRPr>
              <a:highlight>
                <a:srgbClr val="FFFFFF"/>
              </a:highlight>
            </a:endParaRPr>
          </a:p>
          <a:p>
            <a:pPr marL="457200" lvl="0" indent="-342900" algn="l" rtl="0">
              <a:lnSpc>
                <a:spcPct val="145606"/>
              </a:lnSpc>
              <a:spcBef>
                <a:spcPts val="0"/>
              </a:spcBef>
              <a:spcAft>
                <a:spcPts val="0"/>
              </a:spcAft>
              <a:buSzPts val="1800"/>
              <a:buChar char="●"/>
            </a:pPr>
            <a:r>
              <a:rPr lang="en">
                <a:highlight>
                  <a:srgbClr val="FFFFFF"/>
                </a:highlight>
              </a:rPr>
              <a:t>The people  who are  offended  by shock  advertising will  not  support a cause or purchase a product from a brand using shock advertising.</a:t>
            </a:r>
            <a:endParaRPr>
              <a:highlight>
                <a:srgbClr val="FFFFFF"/>
              </a:highlight>
            </a:endParaRPr>
          </a:p>
          <a:p>
            <a:pPr marL="0" lvl="0" indent="0" algn="l" rtl="0">
              <a:spcBef>
                <a:spcPts val="0"/>
              </a:spcBef>
              <a:spcAft>
                <a:spcPts val="160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9"/>
          <p:cNvSpPr txBox="1">
            <a:spLocks noGrp="1"/>
          </p:cNvSpPr>
          <p:nvPr>
            <p:ph type="title"/>
          </p:nvPr>
        </p:nvSpPr>
        <p:spPr>
          <a:xfrm>
            <a:off x="311700" y="204375"/>
            <a:ext cx="8520600" cy="813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400" b="1" u="sng">
                <a:latin typeface="Playfair Display"/>
                <a:ea typeface="Playfair Display"/>
                <a:cs typeface="Playfair Display"/>
                <a:sym typeface="Playfair Display"/>
              </a:rPr>
              <a:t>Positive Impact</a:t>
            </a:r>
            <a:endParaRPr sz="4400" b="1" u="sng">
              <a:latin typeface="Playfair Display"/>
              <a:ea typeface="Playfair Display"/>
              <a:cs typeface="Playfair Display"/>
              <a:sym typeface="Playfair Display"/>
            </a:endParaRPr>
          </a:p>
        </p:txBody>
      </p:sp>
      <p:sp>
        <p:nvSpPr>
          <p:cNvPr id="154" name="Google Shape;154;p29"/>
          <p:cNvSpPr txBox="1">
            <a:spLocks noGrp="1"/>
          </p:cNvSpPr>
          <p:nvPr>
            <p:ph type="body" idx="1"/>
          </p:nvPr>
        </p:nvSpPr>
        <p:spPr>
          <a:xfrm>
            <a:off x="223950" y="1169500"/>
            <a:ext cx="8696100" cy="3871800"/>
          </a:xfrm>
          <a:prstGeom prst="rect">
            <a:avLst/>
          </a:prstGeom>
          <a:ln w="9525" cap="flat" cmpd="sng">
            <a:solidFill>
              <a:srgbClr val="6D9EEB"/>
            </a:solidFill>
            <a:prstDash val="solid"/>
            <a:round/>
            <a:headEnd type="none" w="sm" len="sm"/>
            <a:tailEnd type="none" w="sm" len="sm"/>
          </a:ln>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SzPts val="1800"/>
              <a:buChar char="●"/>
            </a:pPr>
            <a:r>
              <a:rPr lang="en">
                <a:highlight>
                  <a:srgbClr val="FFFFFF"/>
                </a:highlight>
              </a:rPr>
              <a:t>Shocking ads </a:t>
            </a:r>
            <a:r>
              <a:rPr lang="en" u="sng">
                <a:highlight>
                  <a:srgbClr val="FFFFFF"/>
                </a:highlight>
              </a:rPr>
              <a:t>evokes </a:t>
            </a:r>
            <a:r>
              <a:rPr lang="en" u="sng"/>
              <a:t>strong feelings</a:t>
            </a:r>
            <a:r>
              <a:rPr lang="en"/>
              <a:t> among </a:t>
            </a:r>
            <a:r>
              <a:rPr lang="en">
                <a:highlight>
                  <a:srgbClr val="FFFFFF"/>
                </a:highlight>
              </a:rPr>
              <a:t>the consumers &amp; shocking content  in an advertisement significantly </a:t>
            </a:r>
            <a:r>
              <a:rPr lang="en" u="sng">
                <a:highlight>
                  <a:srgbClr val="FFFFFF"/>
                </a:highlight>
              </a:rPr>
              <a:t>increases attention, benefits memory</a:t>
            </a:r>
            <a:r>
              <a:rPr lang="en">
                <a:highlight>
                  <a:srgbClr val="FFFFFF"/>
                </a:highlight>
              </a:rPr>
              <a:t> &amp; </a:t>
            </a:r>
            <a:r>
              <a:rPr lang="en" u="sng">
                <a:highlight>
                  <a:srgbClr val="FFFFFF"/>
                </a:highlight>
              </a:rPr>
              <a:t>positively influences behavior</a:t>
            </a:r>
            <a:r>
              <a:rPr lang="en">
                <a:highlight>
                  <a:srgbClr val="FFFFFF"/>
                </a:highlight>
              </a:rPr>
              <a:t>. Consumers are more likely to remember  shocking advertising content over advertising content that’s not shocking. </a:t>
            </a:r>
            <a:endParaRPr>
              <a:highlight>
                <a:srgbClr val="FFFFFF"/>
              </a:highlight>
            </a:endParaRPr>
          </a:p>
          <a:p>
            <a:pPr marL="457200" lvl="0" indent="-342900" algn="l" rtl="0">
              <a:lnSpc>
                <a:spcPct val="150000"/>
              </a:lnSpc>
              <a:spcBef>
                <a:spcPts val="0"/>
              </a:spcBef>
              <a:spcAft>
                <a:spcPts val="0"/>
              </a:spcAft>
              <a:buSzPts val="1800"/>
              <a:buChar char="●"/>
            </a:pPr>
            <a:r>
              <a:rPr lang="en">
                <a:highlight>
                  <a:srgbClr val="FFFFFF"/>
                </a:highlight>
              </a:rPr>
              <a:t>This types of  advertisement creates a huge amount of </a:t>
            </a:r>
            <a:r>
              <a:rPr lang="en" u="sng">
                <a:highlight>
                  <a:srgbClr val="FFFFFF"/>
                </a:highlight>
              </a:rPr>
              <a:t>publicity and debate</a:t>
            </a:r>
            <a:r>
              <a:rPr lang="en">
                <a:highlight>
                  <a:srgbClr val="FFFFFF"/>
                </a:highlight>
              </a:rPr>
              <a:t>.</a:t>
            </a:r>
            <a:endParaRPr>
              <a:highlight>
                <a:srgbClr val="FFFFFF"/>
              </a:highlight>
            </a:endParaRPr>
          </a:p>
          <a:p>
            <a:pPr marL="457200" lvl="0" indent="-342900" algn="l" rtl="0">
              <a:lnSpc>
                <a:spcPct val="145606"/>
              </a:lnSpc>
              <a:spcBef>
                <a:spcPts val="0"/>
              </a:spcBef>
              <a:spcAft>
                <a:spcPts val="0"/>
              </a:spcAft>
              <a:buSzPts val="1800"/>
              <a:buChar char="●"/>
            </a:pPr>
            <a:r>
              <a:rPr lang="en">
                <a:highlight>
                  <a:srgbClr val="FFFFFF"/>
                </a:highlight>
              </a:rPr>
              <a:t>Shock advertising has been using in </a:t>
            </a:r>
            <a:r>
              <a:rPr lang="en" u="sng">
                <a:highlight>
                  <a:srgbClr val="FFFFFF"/>
                </a:highlight>
              </a:rPr>
              <a:t>making  people aware</a:t>
            </a:r>
            <a:r>
              <a:rPr lang="en">
                <a:highlight>
                  <a:srgbClr val="FFFFFF"/>
                </a:highlight>
              </a:rPr>
              <a:t> about things like harmful practices, life taking diseases, social illnesses in addition to that it’s  also useful in deeds like donating to charity &amp; helping the needy people.  The  reason charities  sometime  use  to shock  advertisement  is fairly obvious. </a:t>
            </a:r>
            <a:endParaRPr>
              <a:highlight>
                <a:srgbClr val="FFFFFF"/>
              </a:highlight>
            </a:endParaRPr>
          </a:p>
          <a:p>
            <a:pPr marL="457200" lvl="0" indent="0" algn="l" rtl="0">
              <a:lnSpc>
                <a:spcPct val="150000"/>
              </a:lnSpc>
              <a:spcBef>
                <a:spcPts val="0"/>
              </a:spcBef>
              <a:spcAft>
                <a:spcPts val="0"/>
              </a:spcAft>
              <a:buNone/>
            </a:pPr>
            <a:endParaRPr>
              <a:highlight>
                <a:srgbClr val="FFFFFF"/>
              </a:high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0"/>
          <p:cNvSpPr txBox="1">
            <a:spLocks noGrp="1"/>
          </p:cNvSpPr>
          <p:nvPr>
            <p:ph type="body" idx="1"/>
          </p:nvPr>
        </p:nvSpPr>
        <p:spPr>
          <a:xfrm>
            <a:off x="311700" y="204375"/>
            <a:ext cx="8520600" cy="4723200"/>
          </a:xfrm>
          <a:prstGeom prst="rect">
            <a:avLst/>
          </a:prstGeom>
          <a:ln w="9525" cap="flat" cmpd="sng">
            <a:solidFill>
              <a:srgbClr val="6D9EEB"/>
            </a:solidFill>
            <a:prstDash val="solid"/>
            <a:round/>
            <a:headEnd type="none" w="sm" len="sm"/>
            <a:tailEnd type="none" w="sm" len="sm"/>
          </a:ln>
        </p:spPr>
        <p:txBody>
          <a:bodyPr spcFirstLastPara="1" wrap="square" lIns="91425" tIns="91425" rIns="91425" bIns="91425" anchor="t" anchorCtr="0">
            <a:noAutofit/>
          </a:bodyPr>
          <a:lstStyle/>
          <a:p>
            <a:pPr marL="457200" lvl="0" indent="-342900" algn="l" rtl="0">
              <a:lnSpc>
                <a:spcPct val="145606"/>
              </a:lnSpc>
              <a:spcBef>
                <a:spcPts val="0"/>
              </a:spcBef>
              <a:spcAft>
                <a:spcPts val="0"/>
              </a:spcAft>
              <a:buSzPts val="1800"/>
              <a:buChar char="●"/>
            </a:pPr>
            <a:r>
              <a:rPr lang="en"/>
              <a:t>  </a:t>
            </a:r>
            <a:r>
              <a:rPr lang="en">
                <a:highlight>
                  <a:srgbClr val="FFFFFF"/>
                </a:highlight>
              </a:rPr>
              <a:t>For  example, Purple  Focus Pvt. Ltd.  in Indore, India created  a powerful shock advertisement on the occasion of the WHO's World No Tobacco Day  with  an aim  to educate  people  about the  harmful effects  of smoking  on family members, especially children</a:t>
            </a:r>
            <a:r>
              <a:rPr lang="en">
                <a:highlight>
                  <a:srgbClr val="FFFFFF"/>
                </a:highlight>
                <a:latin typeface="Arial"/>
                <a:ea typeface="Arial"/>
                <a:cs typeface="Arial"/>
                <a:sym typeface="Arial"/>
              </a:rPr>
              <a:t>.</a:t>
            </a:r>
            <a:endParaRPr>
              <a:highlight>
                <a:srgbClr val="FFFFFF"/>
              </a:highlight>
              <a:latin typeface="Arial"/>
              <a:ea typeface="Arial"/>
              <a:cs typeface="Arial"/>
              <a:sym typeface="Arial"/>
            </a:endParaRPr>
          </a:p>
          <a:p>
            <a:pPr marL="0" lvl="0" indent="0" algn="l" rtl="0">
              <a:lnSpc>
                <a:spcPct val="145606"/>
              </a:lnSpc>
              <a:spcBef>
                <a:spcPts val="0"/>
              </a:spcBef>
              <a:spcAft>
                <a:spcPts val="0"/>
              </a:spcAft>
              <a:buNone/>
            </a:pPr>
            <a:endParaRPr>
              <a:highlight>
                <a:srgbClr val="FFFFFF"/>
              </a:highlight>
              <a:latin typeface="Arial"/>
              <a:ea typeface="Arial"/>
              <a:cs typeface="Arial"/>
              <a:sym typeface="Arial"/>
            </a:endParaRPr>
          </a:p>
          <a:p>
            <a:pPr marL="0" lvl="0" indent="0" algn="l" rtl="0">
              <a:lnSpc>
                <a:spcPct val="145606"/>
              </a:lnSpc>
              <a:spcBef>
                <a:spcPts val="0"/>
              </a:spcBef>
              <a:spcAft>
                <a:spcPts val="0"/>
              </a:spcAft>
              <a:buNone/>
            </a:pPr>
            <a:endParaRPr>
              <a:highlight>
                <a:srgbClr val="FFFFFF"/>
              </a:highlight>
              <a:latin typeface="Arial"/>
              <a:ea typeface="Arial"/>
              <a:cs typeface="Arial"/>
              <a:sym typeface="Arial"/>
            </a:endParaRPr>
          </a:p>
          <a:p>
            <a:pPr marL="0" lvl="0" indent="0" algn="l" rtl="0">
              <a:lnSpc>
                <a:spcPct val="145606"/>
              </a:lnSpc>
              <a:spcBef>
                <a:spcPts val="0"/>
              </a:spcBef>
              <a:spcAft>
                <a:spcPts val="0"/>
              </a:spcAft>
              <a:buNone/>
            </a:pPr>
            <a:endParaRPr/>
          </a:p>
        </p:txBody>
      </p:sp>
      <p:pic>
        <p:nvPicPr>
          <p:cNvPr id="160" name="Google Shape;160;p30"/>
          <p:cNvPicPr preferRelativeResize="0"/>
          <p:nvPr/>
        </p:nvPicPr>
        <p:blipFill>
          <a:blip r:embed="rId3">
            <a:alphaModFix/>
          </a:blip>
          <a:stretch>
            <a:fillRect/>
          </a:stretch>
        </p:blipFill>
        <p:spPr>
          <a:xfrm>
            <a:off x="2528213" y="1998375"/>
            <a:ext cx="4087575" cy="2327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0"/>
                                        </p:tgtEl>
                                        <p:attrNameLst>
                                          <p:attrName>style.visibility</p:attrName>
                                        </p:attrNameLst>
                                      </p:cBhvr>
                                      <p:to>
                                        <p:strVal val="visible"/>
                                      </p:to>
                                    </p:set>
                                    <p:animEffect transition="in" filter="fade">
                                      <p:cBhvr>
                                        <p:cTn id="7"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1"/>
          <p:cNvSpPr txBox="1">
            <a:spLocks noGrp="1"/>
          </p:cNvSpPr>
          <p:nvPr>
            <p:ph type="ctrTitle"/>
          </p:nvPr>
        </p:nvSpPr>
        <p:spPr>
          <a:xfrm>
            <a:off x="344250" y="1403850"/>
            <a:ext cx="8455500" cy="214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300"/>
              <a:t>Examples of some </a:t>
            </a:r>
            <a:endParaRPr sz="4300"/>
          </a:p>
          <a:p>
            <a:pPr marL="0" lvl="0" indent="0" algn="ctr" rtl="0">
              <a:spcBef>
                <a:spcPts val="0"/>
              </a:spcBef>
              <a:spcAft>
                <a:spcPts val="0"/>
              </a:spcAft>
              <a:buNone/>
            </a:pPr>
            <a:r>
              <a:rPr lang="en" sz="4300"/>
              <a:t>  “Shock Advertising”</a:t>
            </a:r>
            <a:endParaRPr sz="43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body" idx="1"/>
          </p:nvPr>
        </p:nvSpPr>
        <p:spPr>
          <a:xfrm>
            <a:off x="311700" y="506550"/>
            <a:ext cx="8520600" cy="2259900"/>
          </a:xfrm>
          <a:prstGeom prst="rect">
            <a:avLst/>
          </a:prstGeom>
          <a:ln w="9525" cap="flat" cmpd="sng">
            <a:solidFill>
              <a:srgbClr val="3C78D8"/>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1600"/>
              </a:spcAft>
              <a:buNone/>
            </a:pPr>
            <a:r>
              <a:rPr lang="en" sz="2200" b="1" i="1">
                <a:solidFill>
                  <a:srgbClr val="393939"/>
                </a:solidFill>
                <a:highlight>
                  <a:schemeClr val="dk1"/>
                </a:highlight>
              </a:rPr>
              <a:t>“</a:t>
            </a:r>
            <a:r>
              <a:rPr lang="en" sz="2200" b="1" i="1" u="sng">
                <a:solidFill>
                  <a:srgbClr val="393939"/>
                </a:solidFill>
                <a:highlight>
                  <a:schemeClr val="dk1"/>
                </a:highlight>
              </a:rPr>
              <a:t>Advertising</a:t>
            </a:r>
            <a:r>
              <a:rPr lang="en" sz="2200" b="1">
                <a:solidFill>
                  <a:srgbClr val="393939"/>
                </a:solidFill>
                <a:highlight>
                  <a:schemeClr val="dk1"/>
                </a:highlight>
              </a:rPr>
              <a:t> is a means of communication with the users of a product or service. </a:t>
            </a:r>
            <a:r>
              <a:rPr lang="en" sz="2200" b="1" i="1" u="sng">
                <a:solidFill>
                  <a:srgbClr val="393939"/>
                </a:solidFill>
                <a:highlight>
                  <a:schemeClr val="dk1"/>
                </a:highlight>
              </a:rPr>
              <a:t>Advertisements</a:t>
            </a:r>
            <a:r>
              <a:rPr lang="en" sz="2200" b="1">
                <a:solidFill>
                  <a:srgbClr val="393939"/>
                </a:solidFill>
                <a:highlight>
                  <a:schemeClr val="dk1"/>
                </a:highlight>
              </a:rPr>
              <a:t> are messages paid for by those who send them and are intended to inform or influence people who receive them, as defined by the Advertising Association of the UK.”</a:t>
            </a:r>
            <a:endParaRPr sz="2800" b="1">
              <a:highlight>
                <a:schemeClr val="dk1"/>
              </a:highlight>
            </a:endParaRPr>
          </a:p>
        </p:txBody>
      </p:sp>
      <p:pic>
        <p:nvPicPr>
          <p:cNvPr id="65" name="Google Shape;65;p14"/>
          <p:cNvPicPr preferRelativeResize="0"/>
          <p:nvPr/>
        </p:nvPicPr>
        <p:blipFill rotWithShape="1">
          <a:blip r:embed="rId3">
            <a:alphaModFix/>
          </a:blip>
          <a:srcRect b="21617"/>
          <a:stretch/>
        </p:blipFill>
        <p:spPr>
          <a:xfrm>
            <a:off x="311700" y="2887125"/>
            <a:ext cx="3610875" cy="1891150"/>
          </a:xfrm>
          <a:prstGeom prst="rect">
            <a:avLst/>
          </a:prstGeom>
          <a:noFill/>
          <a:ln>
            <a:noFill/>
          </a:ln>
        </p:spPr>
      </p:pic>
      <p:pic>
        <p:nvPicPr>
          <p:cNvPr id="66" name="Google Shape;66;p14"/>
          <p:cNvPicPr preferRelativeResize="0"/>
          <p:nvPr/>
        </p:nvPicPr>
        <p:blipFill rotWithShape="1">
          <a:blip r:embed="rId4">
            <a:alphaModFix/>
          </a:blip>
          <a:srcRect r="7355" b="8533"/>
          <a:stretch/>
        </p:blipFill>
        <p:spPr>
          <a:xfrm>
            <a:off x="4325225" y="2831525"/>
            <a:ext cx="4507075" cy="21210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2"/>
          <p:cNvSpPr txBox="1">
            <a:spLocks noGrp="1"/>
          </p:cNvSpPr>
          <p:nvPr>
            <p:ph type="title"/>
          </p:nvPr>
        </p:nvSpPr>
        <p:spPr>
          <a:xfrm>
            <a:off x="266275" y="64950"/>
            <a:ext cx="8520600" cy="93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a:highlight>
                  <a:srgbClr val="FFFFFF"/>
                </a:highlight>
                <a:latin typeface="Roboto"/>
                <a:ea typeface="Roboto"/>
                <a:cs typeface="Roboto"/>
                <a:sym typeface="Roboto"/>
              </a:rPr>
              <a:t> </a:t>
            </a:r>
            <a:r>
              <a:rPr lang="en" sz="3400" b="1">
                <a:latin typeface="Playfair Display"/>
                <a:ea typeface="Playfair Display"/>
                <a:cs typeface="Playfair Display"/>
                <a:sym typeface="Playfair Display"/>
              </a:rPr>
              <a:t>NHS - “GET UNHOOKED”</a:t>
            </a:r>
            <a:endParaRPr sz="5100" b="1">
              <a:latin typeface="Playfair Display"/>
              <a:ea typeface="Playfair Display"/>
              <a:cs typeface="Playfair Display"/>
              <a:sym typeface="Playfair Display"/>
            </a:endParaRPr>
          </a:p>
        </p:txBody>
      </p:sp>
      <p:sp>
        <p:nvSpPr>
          <p:cNvPr id="171" name="Google Shape;171;p32"/>
          <p:cNvSpPr txBox="1">
            <a:spLocks noGrp="1"/>
          </p:cNvSpPr>
          <p:nvPr>
            <p:ph type="body" idx="1"/>
          </p:nvPr>
        </p:nvSpPr>
        <p:spPr>
          <a:xfrm>
            <a:off x="311700" y="1234050"/>
            <a:ext cx="39999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172" name="Google Shape;172;p32"/>
          <p:cNvSpPr txBox="1">
            <a:spLocks noGrp="1"/>
          </p:cNvSpPr>
          <p:nvPr>
            <p:ph type="body" idx="2"/>
          </p:nvPr>
        </p:nvSpPr>
        <p:spPr>
          <a:xfrm>
            <a:off x="4702525" y="771300"/>
            <a:ext cx="4311600" cy="4260300"/>
          </a:xfrm>
          <a:prstGeom prst="rect">
            <a:avLst/>
          </a:prstGeom>
          <a:ln w="9525" cap="flat" cmpd="sng">
            <a:solidFill>
              <a:srgbClr val="6D9EEB"/>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1600"/>
              </a:spcAft>
              <a:buNone/>
            </a:pPr>
            <a:r>
              <a:rPr lang="en" sz="1800">
                <a:highlight>
                  <a:srgbClr val="FFFFFF"/>
                </a:highlight>
              </a:rPr>
              <a:t>With a slogan of </a:t>
            </a:r>
            <a:r>
              <a:rPr lang="en" sz="1800" b="1">
                <a:highlight>
                  <a:srgbClr val="FFFFFF"/>
                </a:highlight>
              </a:rPr>
              <a:t>GET UNHOOKED</a:t>
            </a:r>
            <a:r>
              <a:rPr lang="en" sz="1800">
                <a:highlight>
                  <a:srgbClr val="FFFFFF"/>
                </a:highlight>
              </a:rPr>
              <a:t>, these print ads from NHS smokefree show young guys and girls literally hooked. And by hooked I mean a painful hook up their lips. The ads say, The average smoker needs over five thousand cigarettes a year. Get unhooked &amp; provide contact information for professional help to quit smoking.I think it's a captivating campaign that not only grabs the attention with its powerful imagery, but also provides a solution to the problem.</a:t>
            </a:r>
            <a:endParaRPr sz="1800"/>
          </a:p>
        </p:txBody>
      </p:sp>
      <p:pic>
        <p:nvPicPr>
          <p:cNvPr id="173" name="Google Shape;173;p32"/>
          <p:cNvPicPr preferRelativeResize="0"/>
          <p:nvPr/>
        </p:nvPicPr>
        <p:blipFill>
          <a:blip r:embed="rId3">
            <a:alphaModFix/>
          </a:blip>
          <a:stretch>
            <a:fillRect/>
          </a:stretch>
        </p:blipFill>
        <p:spPr>
          <a:xfrm>
            <a:off x="266275" y="995250"/>
            <a:ext cx="4045325" cy="35735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3"/>
          <p:cNvSpPr txBox="1">
            <a:spLocks noGrp="1"/>
          </p:cNvSpPr>
          <p:nvPr>
            <p:ph type="title"/>
          </p:nvPr>
        </p:nvSpPr>
        <p:spPr>
          <a:xfrm>
            <a:off x="142875" y="818275"/>
            <a:ext cx="8819100" cy="2732400"/>
          </a:xfrm>
          <a:prstGeom prst="rect">
            <a:avLst/>
          </a:prstGeom>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
                <a:highlight>
                  <a:schemeClr val="dk1"/>
                </a:highlight>
              </a:rPr>
              <a:t>Advertisement Link-</a:t>
            </a:r>
            <a:endParaRPr>
              <a:highlight>
                <a:schemeClr val="dk1"/>
              </a:highlight>
            </a:endParaRPr>
          </a:p>
          <a:p>
            <a:pPr marL="457200" lvl="0" indent="-361950" algn="l" rtl="0">
              <a:lnSpc>
                <a:spcPct val="150000"/>
              </a:lnSpc>
              <a:spcBef>
                <a:spcPts val="0"/>
              </a:spcBef>
              <a:spcAft>
                <a:spcPts val="0"/>
              </a:spcAft>
              <a:buSzPts val="2100"/>
              <a:buChar char="●"/>
            </a:pPr>
            <a:r>
              <a:rPr lang="en" sz="2100"/>
              <a:t>Get Unhooked- </a:t>
            </a:r>
            <a:r>
              <a:rPr lang="en" sz="2100" u="sng">
                <a:solidFill>
                  <a:schemeClr val="hlink"/>
                </a:solidFill>
                <a:hlinkClick r:id="rId3"/>
              </a:rPr>
              <a:t>https://www.youtube.com/watch?v=anFK9SA5kKw</a:t>
            </a:r>
            <a:endParaRPr sz="21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4"/>
          <p:cNvSpPr txBox="1">
            <a:spLocks noGrp="1"/>
          </p:cNvSpPr>
          <p:nvPr>
            <p:ph type="title"/>
          </p:nvPr>
        </p:nvSpPr>
        <p:spPr>
          <a:xfrm>
            <a:off x="90925" y="0"/>
            <a:ext cx="9053100" cy="1026300"/>
          </a:xfrm>
          <a:prstGeom prst="rect">
            <a:avLst/>
          </a:prstGeom>
        </p:spPr>
        <p:txBody>
          <a:bodyPr spcFirstLastPara="1" wrap="square" lIns="91425" tIns="91425" rIns="91425" bIns="91425" anchor="t" anchorCtr="0">
            <a:noAutofit/>
          </a:bodyPr>
          <a:lstStyle/>
          <a:p>
            <a:pPr marL="0" lvl="0" indent="0" algn="l" rtl="0">
              <a:lnSpc>
                <a:spcPct val="128000"/>
              </a:lnSpc>
              <a:spcBef>
                <a:spcPts val="0"/>
              </a:spcBef>
              <a:spcAft>
                <a:spcPts val="0"/>
              </a:spcAft>
              <a:buClr>
                <a:schemeClr val="dk2"/>
              </a:buClr>
              <a:buSzPts val="1100"/>
              <a:buFont typeface="Arial"/>
              <a:buNone/>
            </a:pPr>
            <a:r>
              <a:rPr lang="en" sz="2400" b="1">
                <a:solidFill>
                  <a:srgbClr val="111111"/>
                </a:solidFill>
                <a:latin typeface="Playfair Display"/>
                <a:ea typeface="Playfair Display"/>
                <a:cs typeface="Playfair Display"/>
                <a:sym typeface="Playfair Display"/>
              </a:rPr>
              <a:t>Droit des Non Fumeurs- "Smoking is being a slave to tobacco" (France, 2010)</a:t>
            </a:r>
            <a:endParaRPr sz="2400" b="1">
              <a:solidFill>
                <a:srgbClr val="111111"/>
              </a:solidFill>
              <a:latin typeface="Playfair Display"/>
              <a:ea typeface="Playfair Display"/>
              <a:cs typeface="Playfair Display"/>
              <a:sym typeface="Playfair Display"/>
            </a:endParaRPr>
          </a:p>
          <a:p>
            <a:pPr marL="0" lvl="0" indent="0" algn="l" rtl="0">
              <a:spcBef>
                <a:spcPts val="0"/>
              </a:spcBef>
              <a:spcAft>
                <a:spcPts val="0"/>
              </a:spcAft>
              <a:buNone/>
            </a:pPr>
            <a:endParaRPr/>
          </a:p>
        </p:txBody>
      </p:sp>
      <p:sp>
        <p:nvSpPr>
          <p:cNvPr id="184" name="Google Shape;184;p34"/>
          <p:cNvSpPr txBox="1">
            <a:spLocks noGrp="1"/>
          </p:cNvSpPr>
          <p:nvPr>
            <p:ph type="body" idx="1"/>
          </p:nvPr>
        </p:nvSpPr>
        <p:spPr>
          <a:xfrm>
            <a:off x="311700" y="1234050"/>
            <a:ext cx="39999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185" name="Google Shape;185;p34"/>
          <p:cNvSpPr txBox="1">
            <a:spLocks noGrp="1"/>
          </p:cNvSpPr>
          <p:nvPr>
            <p:ph type="body" idx="2"/>
          </p:nvPr>
        </p:nvSpPr>
        <p:spPr>
          <a:xfrm>
            <a:off x="4455100" y="675400"/>
            <a:ext cx="4559100" cy="4195200"/>
          </a:xfrm>
          <a:prstGeom prst="rect">
            <a:avLst/>
          </a:prstGeom>
          <a:ln w="9525" cap="flat" cmpd="sng">
            <a:solidFill>
              <a:srgbClr val="6D9EEB"/>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50000"/>
              </a:lnSpc>
              <a:spcBef>
                <a:spcPts val="0"/>
              </a:spcBef>
              <a:spcAft>
                <a:spcPts val="1400"/>
              </a:spcAft>
              <a:buNone/>
            </a:pPr>
            <a:r>
              <a:rPr lang="en" sz="1800">
                <a:solidFill>
                  <a:srgbClr val="000000"/>
                </a:solidFill>
                <a:highlight>
                  <a:srgbClr val="FFFFFF"/>
                </a:highlight>
              </a:rPr>
              <a:t>France has had a smoking problem history, sometimes being referred to as 'Europe's Chimney'. They had to change tactics, especially since back in 2010 </a:t>
            </a:r>
            <a:r>
              <a:rPr lang="en" sz="1800" b="1">
                <a:solidFill>
                  <a:srgbClr val="000000"/>
                </a:solidFill>
                <a:highlight>
                  <a:srgbClr val="FFFFFF"/>
                </a:highlight>
              </a:rPr>
              <a:t>"40 percent of smokers between 12 and 25 are already addicted to cigarettes"</a:t>
            </a:r>
            <a:r>
              <a:rPr lang="en" sz="1800">
                <a:solidFill>
                  <a:srgbClr val="000000"/>
                </a:solidFill>
                <a:highlight>
                  <a:srgbClr val="FFFFFF"/>
                </a:highlight>
              </a:rPr>
              <a:t>.Shock tactics were employed to scare audiences into </a:t>
            </a:r>
            <a:r>
              <a:rPr lang="en" sz="1800" i="1">
                <a:solidFill>
                  <a:srgbClr val="000000"/>
                </a:solidFill>
                <a:highlight>
                  <a:srgbClr val="FFFFFF"/>
                </a:highlight>
              </a:rPr>
              <a:t>avoiding smoking by linking smoking to sexual slavery</a:t>
            </a:r>
            <a:r>
              <a:rPr lang="en" sz="1800">
                <a:solidFill>
                  <a:srgbClr val="000000"/>
                </a:solidFill>
                <a:highlight>
                  <a:srgbClr val="FFFFFF"/>
                </a:highlight>
              </a:rPr>
              <a:t>. It's fair to say this campaign stirred the media pot quite a bit! </a:t>
            </a:r>
            <a:endParaRPr sz="1800"/>
          </a:p>
        </p:txBody>
      </p:sp>
      <p:pic>
        <p:nvPicPr>
          <p:cNvPr id="186" name="Google Shape;186;p34"/>
          <p:cNvPicPr preferRelativeResize="0"/>
          <p:nvPr/>
        </p:nvPicPr>
        <p:blipFill>
          <a:blip r:embed="rId3">
            <a:alphaModFix/>
          </a:blip>
          <a:stretch>
            <a:fillRect/>
          </a:stretch>
        </p:blipFill>
        <p:spPr>
          <a:xfrm>
            <a:off x="311700" y="1026300"/>
            <a:ext cx="3999900" cy="38444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5"/>
          <p:cNvSpPr txBox="1">
            <a:spLocks noGrp="1"/>
          </p:cNvSpPr>
          <p:nvPr>
            <p:ph type="body" idx="1"/>
          </p:nvPr>
        </p:nvSpPr>
        <p:spPr>
          <a:xfrm>
            <a:off x="246775" y="194825"/>
            <a:ext cx="8520600" cy="4753800"/>
          </a:xfrm>
          <a:prstGeom prst="rect">
            <a:avLst/>
          </a:prstGeom>
          <a:ln w="9525" cap="flat" cmpd="sng">
            <a:solidFill>
              <a:srgbClr val="6D9EEB"/>
            </a:solidFill>
            <a:prstDash val="solid"/>
            <a:round/>
            <a:headEnd type="none" w="sm" len="sm"/>
            <a:tailEnd type="none" w="sm" len="sm"/>
          </a:ln>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Char char="●"/>
            </a:pPr>
            <a:r>
              <a:rPr lang="en">
                <a:solidFill>
                  <a:srgbClr val="000000"/>
                </a:solidFill>
                <a:highlight>
                  <a:srgbClr val="FFFFFF"/>
                </a:highlight>
              </a:rPr>
              <a:t>Remi Parola, head of the Non-Smokers' Rights Association that was </a:t>
            </a:r>
            <a:r>
              <a:rPr lang="en" b="1">
                <a:solidFill>
                  <a:srgbClr val="000000"/>
                </a:solidFill>
                <a:highlight>
                  <a:srgbClr val="FFFFFF"/>
                </a:highlight>
                <a:uFill>
                  <a:noFill/>
                </a:uFill>
                <a:hlinkClick r:id="rId3">
                  <a:extLst>
                    <a:ext uri="{A12FA001-AC4F-418D-AE19-62706E023703}">
                      <ahyp:hlinkClr xmlns:ahyp="http://schemas.microsoft.com/office/drawing/2018/hyperlinkcolor" val="tx"/>
                    </a:ext>
                  </a:extLst>
                </a:hlinkClick>
              </a:rPr>
              <a:t>behind the campaign stated,</a:t>
            </a:r>
            <a:r>
              <a:rPr lang="en">
                <a:solidFill>
                  <a:srgbClr val="000000"/>
                </a:solidFill>
                <a:highlight>
                  <a:srgbClr val="FFFFFF"/>
                </a:highlight>
              </a:rPr>
              <a:t>"We noticed that the traditional anti-smoking campaigns no longer got across amongst the youth. We thus had to use another way in order to raise awareness". </a:t>
            </a:r>
            <a:endParaRPr>
              <a:solidFill>
                <a:srgbClr val="000000"/>
              </a:solidFill>
              <a:highlight>
                <a:srgbClr val="FFFFFF"/>
              </a:highlight>
            </a:endParaRPr>
          </a:p>
          <a:p>
            <a:pPr marL="457200" lvl="0" indent="0" algn="l" rtl="0">
              <a:spcBef>
                <a:spcPts val="1400"/>
              </a:spcBef>
              <a:spcAft>
                <a:spcPts val="0"/>
              </a:spcAft>
              <a:buNone/>
            </a:pPr>
            <a:endParaRPr>
              <a:solidFill>
                <a:srgbClr val="000000"/>
              </a:solidFill>
              <a:highlight>
                <a:srgbClr val="FFFFFF"/>
              </a:highlight>
            </a:endParaRPr>
          </a:p>
          <a:p>
            <a:pPr marL="457200" lvl="0" indent="-342900" algn="l" rtl="0">
              <a:spcBef>
                <a:spcPts val="1400"/>
              </a:spcBef>
              <a:spcAft>
                <a:spcPts val="0"/>
              </a:spcAft>
              <a:buClr>
                <a:srgbClr val="000000"/>
              </a:buClr>
              <a:buSzPts val="1800"/>
              <a:buChar char="●"/>
            </a:pPr>
            <a:r>
              <a:rPr lang="en">
                <a:solidFill>
                  <a:srgbClr val="000000"/>
                </a:solidFill>
                <a:highlight>
                  <a:srgbClr val="FFFFFF"/>
                </a:highlight>
              </a:rPr>
              <a:t>However, not everyone had such a positive outlook on the campaigns approach. French Secretary of State for Family Nadine Morano </a:t>
            </a:r>
            <a:r>
              <a:rPr lang="en" b="1">
                <a:solidFill>
                  <a:srgbClr val="000000"/>
                </a:solidFill>
                <a:highlight>
                  <a:srgbClr val="FFFFFF"/>
                </a:highlight>
                <a:uFill>
                  <a:noFill/>
                </a:uFill>
                <a:hlinkClick r:id="rId3">
                  <a:extLst>
                    <a:ext uri="{A12FA001-AC4F-418D-AE19-62706E023703}">
                      <ahyp:hlinkClr xmlns:ahyp="http://schemas.microsoft.com/office/drawing/2018/hyperlinkcolor" val="tx"/>
                    </a:ext>
                  </a:extLst>
                </a:hlinkClick>
              </a:rPr>
              <a:t>asked for the advert to be banned</a:t>
            </a:r>
            <a:r>
              <a:rPr lang="en">
                <a:solidFill>
                  <a:srgbClr val="000000"/>
                </a:solidFill>
                <a:highlight>
                  <a:srgbClr val="FFFFFF"/>
                </a:highlight>
              </a:rPr>
              <a:t> following the comment, “Its purpose was to shock and not convey a message. It is a profoundly mediocre operation”.</a:t>
            </a:r>
            <a:endParaRPr>
              <a:solidFill>
                <a:srgbClr val="000000"/>
              </a:solidFill>
              <a:highlight>
                <a:srgbClr val="FFFFFF"/>
              </a:highlight>
            </a:endParaRPr>
          </a:p>
          <a:p>
            <a:pPr marL="457200" lvl="0" indent="0" algn="l" rtl="0">
              <a:spcBef>
                <a:spcPts val="1400"/>
              </a:spcBef>
              <a:spcAft>
                <a:spcPts val="0"/>
              </a:spcAft>
              <a:buNone/>
            </a:pPr>
            <a:endParaRPr>
              <a:solidFill>
                <a:srgbClr val="000000"/>
              </a:solidFill>
              <a:highlight>
                <a:srgbClr val="FFFFFF"/>
              </a:highlight>
            </a:endParaRPr>
          </a:p>
          <a:p>
            <a:pPr marL="457200" lvl="0" indent="-342900" algn="l" rtl="0">
              <a:spcBef>
                <a:spcPts val="1400"/>
              </a:spcBef>
              <a:spcAft>
                <a:spcPts val="0"/>
              </a:spcAft>
              <a:buClr>
                <a:srgbClr val="000000"/>
              </a:buClr>
              <a:buSzPts val="1800"/>
              <a:buChar char="●"/>
            </a:pPr>
            <a:r>
              <a:rPr lang="en">
                <a:solidFill>
                  <a:srgbClr val="000000"/>
                </a:solidFill>
                <a:highlight>
                  <a:srgbClr val="FFFFFF"/>
                </a:highlight>
              </a:rPr>
              <a:t>Child welfare group Enfance et Partage said the campaign was cruel and insensitive toward young victims of sexual abuse.</a:t>
            </a:r>
            <a:endParaRPr>
              <a:solidFill>
                <a:srgbClr val="000000"/>
              </a:solidFill>
              <a:highlight>
                <a:srgbClr val="FFFFFF"/>
              </a:highlight>
            </a:endParaRPr>
          </a:p>
          <a:p>
            <a:pPr marL="0" lvl="0" indent="0" algn="l" rtl="0">
              <a:spcBef>
                <a:spcPts val="1400"/>
              </a:spcBef>
              <a:spcAft>
                <a:spcPts val="160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6"/>
          <p:cNvSpPr txBox="1">
            <a:spLocks noGrp="1"/>
          </p:cNvSpPr>
          <p:nvPr>
            <p:ph type="title"/>
          </p:nvPr>
        </p:nvSpPr>
        <p:spPr>
          <a:xfrm>
            <a:off x="311700" y="142875"/>
            <a:ext cx="8520600" cy="874800"/>
          </a:xfrm>
          <a:prstGeom prst="rect">
            <a:avLst/>
          </a:prstGeom>
        </p:spPr>
        <p:txBody>
          <a:bodyPr spcFirstLastPara="1" wrap="square" lIns="91425" tIns="91425" rIns="91425" bIns="91425" anchor="t" anchorCtr="0">
            <a:noAutofit/>
          </a:bodyPr>
          <a:lstStyle/>
          <a:p>
            <a:pPr marL="0" lvl="0" indent="0" algn="l" rtl="0">
              <a:lnSpc>
                <a:spcPct val="128000"/>
              </a:lnSpc>
              <a:spcBef>
                <a:spcPts val="0"/>
              </a:spcBef>
              <a:spcAft>
                <a:spcPts val="1700"/>
              </a:spcAft>
              <a:buClr>
                <a:schemeClr val="dk2"/>
              </a:buClr>
              <a:buSzPts val="1100"/>
              <a:buFont typeface="Arial"/>
              <a:buNone/>
            </a:pPr>
            <a:r>
              <a:rPr lang="en" sz="3400" b="1">
                <a:solidFill>
                  <a:srgbClr val="111111"/>
                </a:solidFill>
                <a:latin typeface="Playfair Display"/>
                <a:ea typeface="Playfair Display"/>
                <a:cs typeface="Playfair Display"/>
                <a:sym typeface="Playfair Display"/>
              </a:rPr>
              <a:t>Duncan Quinn - Unnamed (2008)</a:t>
            </a:r>
            <a:endParaRPr/>
          </a:p>
        </p:txBody>
      </p:sp>
      <p:sp>
        <p:nvSpPr>
          <p:cNvPr id="197" name="Google Shape;197;p36"/>
          <p:cNvSpPr txBox="1">
            <a:spLocks noGrp="1"/>
          </p:cNvSpPr>
          <p:nvPr>
            <p:ph type="body" idx="1"/>
          </p:nvPr>
        </p:nvSpPr>
        <p:spPr>
          <a:xfrm>
            <a:off x="311700" y="1017675"/>
            <a:ext cx="3999900" cy="3551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198" name="Google Shape;198;p36"/>
          <p:cNvSpPr txBox="1">
            <a:spLocks noGrp="1"/>
          </p:cNvSpPr>
          <p:nvPr>
            <p:ph type="body" idx="2"/>
          </p:nvPr>
        </p:nvSpPr>
        <p:spPr>
          <a:xfrm>
            <a:off x="4572000" y="870250"/>
            <a:ext cx="4481100" cy="4169400"/>
          </a:xfrm>
          <a:prstGeom prst="rect">
            <a:avLst/>
          </a:prstGeom>
          <a:ln w="9525" cap="flat" cmpd="sng">
            <a:solidFill>
              <a:srgbClr val="6D9EEB"/>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800">
                <a:highlight>
                  <a:srgbClr val="FFFFFF"/>
                </a:highlight>
              </a:rPr>
              <a:t>This violent and sexist Duncan Quinn suit advertisement depicting a strangled and bloody half-naked woman lying on a car has been deemed by NYMag as, </a:t>
            </a:r>
            <a:r>
              <a:rPr lang="en" sz="1800" u="sng">
                <a:highlight>
                  <a:srgbClr val="FFFFFF"/>
                </a:highlight>
              </a:rPr>
              <a:t>“The most disturbing ad found in December 2008 fashion magazines.”</a:t>
            </a:r>
            <a:r>
              <a:rPr lang="en" sz="1800">
                <a:highlight>
                  <a:srgbClr val="FFFFFF"/>
                </a:highlight>
              </a:rPr>
              <a:t> I couldn’t agree more.The Duncan Quinn ad shows a smug looking man smirking and standing by a car while he holds a necktie around the dead body of a woman who is bleeding from the head, and wearing a bra and a panty.</a:t>
            </a:r>
            <a:endParaRPr sz="1800">
              <a:highlight>
                <a:srgbClr val="FFFFFF"/>
              </a:highlight>
            </a:endParaRPr>
          </a:p>
          <a:p>
            <a:pPr marL="0" lvl="0" indent="0" algn="l" rtl="0">
              <a:spcBef>
                <a:spcPts val="1600"/>
              </a:spcBef>
              <a:spcAft>
                <a:spcPts val="1600"/>
              </a:spcAft>
              <a:buNone/>
            </a:pPr>
            <a:endParaRPr sz="1300">
              <a:highlight>
                <a:srgbClr val="FFFFFF"/>
              </a:highlight>
              <a:latin typeface="Roboto"/>
              <a:ea typeface="Roboto"/>
              <a:cs typeface="Roboto"/>
              <a:sym typeface="Roboto"/>
            </a:endParaRPr>
          </a:p>
        </p:txBody>
      </p:sp>
      <p:pic>
        <p:nvPicPr>
          <p:cNvPr id="199" name="Google Shape;199;p36"/>
          <p:cNvPicPr preferRelativeResize="0"/>
          <p:nvPr/>
        </p:nvPicPr>
        <p:blipFill>
          <a:blip r:embed="rId3">
            <a:alphaModFix/>
          </a:blip>
          <a:stretch>
            <a:fillRect/>
          </a:stretch>
        </p:blipFill>
        <p:spPr>
          <a:xfrm>
            <a:off x="291975" y="870250"/>
            <a:ext cx="4039350" cy="40005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7"/>
          <p:cNvSpPr txBox="1">
            <a:spLocks noGrp="1"/>
          </p:cNvSpPr>
          <p:nvPr>
            <p:ph type="body" idx="1"/>
          </p:nvPr>
        </p:nvSpPr>
        <p:spPr>
          <a:xfrm>
            <a:off x="311700" y="948900"/>
            <a:ext cx="8520600" cy="3245700"/>
          </a:xfrm>
          <a:prstGeom prst="rect">
            <a:avLst/>
          </a:prstGeom>
          <a:ln w="9525" cap="flat" cmpd="sng">
            <a:solidFill>
              <a:srgbClr val="6D9EEB"/>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highlight>
                  <a:srgbClr val="FFFFFF"/>
                </a:highlight>
              </a:rPr>
              <a:t>While accusations of some advertisements are arguably sexist and violent, in part due to cultural differences, this one isn’t. The male actor featured in Quinn’s ad killed a woman and obviously enjoyed it; he represents a dominate male figure who is superior to women.</a:t>
            </a:r>
            <a:endParaRPr>
              <a:highlight>
                <a:srgbClr val="FFFFFF"/>
              </a:highlight>
            </a:endParaRPr>
          </a:p>
          <a:p>
            <a:pPr marL="0" lvl="0" indent="0" algn="l" rtl="0">
              <a:spcBef>
                <a:spcPts val="1600"/>
              </a:spcBef>
              <a:spcAft>
                <a:spcPts val="0"/>
              </a:spcAft>
              <a:buClr>
                <a:schemeClr val="dk2"/>
              </a:buClr>
              <a:buSzPts val="1100"/>
              <a:buFont typeface="Arial"/>
              <a:buNone/>
            </a:pPr>
            <a:r>
              <a:rPr lang="en">
                <a:highlight>
                  <a:srgbClr val="FFFFFF"/>
                </a:highlight>
              </a:rPr>
              <a:t>How, exactly, Duncan Quinn’s disgusting violent, shocking and sexist ad showing a murdered woman on a car has anything to do with selling suits completely escapes me. </a:t>
            </a:r>
            <a:endParaRPr>
              <a:highlight>
                <a:srgbClr val="FFFFFF"/>
              </a:highlight>
            </a:endParaRPr>
          </a:p>
          <a:p>
            <a:pPr marL="0" lvl="0" indent="0" algn="l" rtl="0">
              <a:spcBef>
                <a:spcPts val="1600"/>
              </a:spcBef>
              <a:spcAft>
                <a:spcPts val="160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8"/>
          <p:cNvSpPr txBox="1">
            <a:spLocks noGrp="1"/>
          </p:cNvSpPr>
          <p:nvPr>
            <p:ph type="title"/>
          </p:nvPr>
        </p:nvSpPr>
        <p:spPr>
          <a:xfrm>
            <a:off x="344250" y="1403850"/>
            <a:ext cx="8455500" cy="214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7900">
                <a:highlight>
                  <a:schemeClr val="dk1"/>
                </a:highlight>
              </a:rPr>
              <a:t>Thank You!</a:t>
            </a:r>
            <a:endParaRPr sz="7900">
              <a:highlight>
                <a:schemeClr val="dk1"/>
              </a:highligh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344250" y="1403850"/>
            <a:ext cx="8455500" cy="214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Social &amp; Ethical Issues of advertising</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311700" y="315600"/>
            <a:ext cx="8520600" cy="759000"/>
          </a:xfrm>
          <a:prstGeom prst="rect">
            <a:avLst/>
          </a:prstGeom>
        </p:spPr>
        <p:txBody>
          <a:bodyPr spcFirstLastPara="1" wrap="square" lIns="91425" tIns="91425" rIns="91425" bIns="91425" anchor="t" anchorCtr="0">
            <a:noAutofit/>
          </a:bodyPr>
          <a:lstStyle/>
          <a:p>
            <a:pPr marL="457200" lvl="0" indent="-501650" algn="l" rtl="0">
              <a:spcBef>
                <a:spcPts val="0"/>
              </a:spcBef>
              <a:spcAft>
                <a:spcPts val="0"/>
              </a:spcAft>
              <a:buSzPts val="4300"/>
              <a:buFont typeface="Playfair Display"/>
              <a:buAutoNum type="arabicParenR"/>
            </a:pPr>
            <a:r>
              <a:rPr lang="en" sz="4300" b="1" u="sng">
                <a:latin typeface="Playfair Display"/>
                <a:ea typeface="Playfair Display"/>
                <a:cs typeface="Playfair Display"/>
                <a:sym typeface="Playfair Display"/>
              </a:rPr>
              <a:t>OFFENSIVE OR IN BAD TASTE</a:t>
            </a:r>
            <a:endParaRPr sz="4300" b="1" u="sng">
              <a:latin typeface="Playfair Display"/>
              <a:ea typeface="Playfair Display"/>
              <a:cs typeface="Playfair Display"/>
              <a:sym typeface="Playfair Display"/>
            </a:endParaRPr>
          </a:p>
        </p:txBody>
      </p:sp>
      <p:sp>
        <p:nvSpPr>
          <p:cNvPr id="77" name="Google Shape;77;p16"/>
          <p:cNvSpPr txBox="1">
            <a:spLocks noGrp="1"/>
          </p:cNvSpPr>
          <p:nvPr>
            <p:ph type="body" idx="1"/>
          </p:nvPr>
        </p:nvSpPr>
        <p:spPr>
          <a:xfrm>
            <a:off x="311700" y="1293950"/>
            <a:ext cx="8520600" cy="3561600"/>
          </a:xfrm>
          <a:prstGeom prst="rect">
            <a:avLst/>
          </a:prstGeom>
          <a:noFill/>
          <a:ln w="9525" cap="flat" cmpd="sng">
            <a:solidFill>
              <a:srgbClr val="6D9EEB"/>
            </a:solidFill>
            <a:prstDash val="solid"/>
            <a:round/>
            <a:headEnd type="none" w="sm" len="sm"/>
            <a:tailEnd type="none" w="sm" len="sm"/>
          </a:ln>
        </p:spPr>
        <p:txBody>
          <a:bodyPr spcFirstLastPara="1" wrap="square" lIns="91425" tIns="91425" rIns="91425" bIns="91425" anchor="t" anchorCtr="0">
            <a:noAutofit/>
          </a:bodyPr>
          <a:lstStyle/>
          <a:p>
            <a:pPr marL="457200" lvl="0" indent="-342900" algn="l" rtl="0">
              <a:lnSpc>
                <a:spcPct val="300000"/>
              </a:lnSpc>
              <a:spcBef>
                <a:spcPts val="0"/>
              </a:spcBef>
              <a:spcAft>
                <a:spcPts val="0"/>
              </a:spcAft>
              <a:buClr>
                <a:srgbClr val="202122"/>
              </a:buClr>
              <a:buSzPts val="1800"/>
              <a:buChar char="●"/>
            </a:pPr>
            <a:r>
              <a:rPr lang="en">
                <a:solidFill>
                  <a:srgbClr val="202122"/>
                </a:solidFill>
              </a:rPr>
              <a:t>Ads are often offensive, tasteless, irritating, boring, obnoxious, and so on.</a:t>
            </a:r>
            <a:endParaRPr>
              <a:solidFill>
                <a:srgbClr val="202122"/>
              </a:solidFill>
            </a:endParaRPr>
          </a:p>
          <a:p>
            <a:pPr marL="457200" lvl="0" indent="-342900" algn="l" rtl="0">
              <a:lnSpc>
                <a:spcPct val="300000"/>
              </a:lnSpc>
              <a:spcBef>
                <a:spcPts val="0"/>
              </a:spcBef>
              <a:spcAft>
                <a:spcPts val="0"/>
              </a:spcAft>
              <a:buClr>
                <a:srgbClr val="202122"/>
              </a:buClr>
              <a:buSzPts val="1800"/>
              <a:buChar char="●"/>
            </a:pPr>
            <a:r>
              <a:rPr lang="en">
                <a:solidFill>
                  <a:srgbClr val="202122"/>
                </a:solidFill>
              </a:rPr>
              <a:t>Consumers can be offended or irritated by advertising in a number of ways.</a:t>
            </a:r>
            <a:endParaRPr>
              <a:solidFill>
                <a:srgbClr val="202122"/>
              </a:solidFill>
            </a:endParaRPr>
          </a:p>
          <a:p>
            <a:pPr marL="457200" lvl="0" indent="-342900" algn="l" rtl="0">
              <a:lnSpc>
                <a:spcPct val="300000"/>
              </a:lnSpc>
              <a:spcBef>
                <a:spcPts val="0"/>
              </a:spcBef>
              <a:spcAft>
                <a:spcPts val="0"/>
              </a:spcAft>
              <a:buClr>
                <a:srgbClr val="202122"/>
              </a:buClr>
              <a:buSzPts val="1800"/>
              <a:buChar char="●"/>
            </a:pPr>
            <a:r>
              <a:rPr lang="en">
                <a:solidFill>
                  <a:srgbClr val="202122"/>
                </a:solidFill>
              </a:rPr>
              <a:t>Some people can get offended by the product or service advertised, while others can get offended by the manner of presentation of the advertisement.</a:t>
            </a:r>
            <a:endParaRPr>
              <a:solidFill>
                <a:srgbClr val="202122"/>
              </a:solidFill>
            </a:endParaRPr>
          </a:p>
          <a:p>
            <a:pPr marL="0" lvl="0" indent="0" algn="l" rtl="0">
              <a:lnSpc>
                <a:spcPct val="150000"/>
              </a:lnSpc>
              <a:spcBef>
                <a:spcPts val="0"/>
              </a:spcBef>
              <a:spcAft>
                <a:spcPts val="0"/>
              </a:spcAft>
              <a:buNone/>
            </a:pPr>
            <a:endParaRPr>
              <a:solidFill>
                <a:srgbClr val="202122"/>
              </a:solidFill>
            </a:endParaRPr>
          </a:p>
          <a:p>
            <a:pPr marL="0" lvl="0" indent="0" algn="l" rtl="0">
              <a:spcBef>
                <a:spcPts val="1600"/>
              </a:spcBef>
              <a:spcAft>
                <a:spcPts val="1600"/>
              </a:spcAft>
              <a:buNone/>
            </a:pPr>
            <a:endParaRPr b="1">
              <a:solidFill>
                <a:srgbClr val="20212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body" idx="1"/>
          </p:nvPr>
        </p:nvSpPr>
        <p:spPr>
          <a:xfrm>
            <a:off x="311700" y="219450"/>
            <a:ext cx="8520600" cy="4704600"/>
          </a:xfrm>
          <a:prstGeom prst="rect">
            <a:avLst/>
          </a:prstGeom>
          <a:ln w="9525" cap="flat" cmpd="sng">
            <a:solidFill>
              <a:srgbClr val="6FA8DC"/>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t>But sometimes, </a:t>
            </a:r>
            <a:r>
              <a:rPr lang="en" b="1"/>
              <a:t>According to my point of view, </a:t>
            </a:r>
            <a:endParaRPr b="1"/>
          </a:p>
          <a:p>
            <a:pPr marL="457200" lvl="0" indent="-342900" algn="l" rtl="0">
              <a:lnSpc>
                <a:spcPct val="115000"/>
              </a:lnSpc>
              <a:spcBef>
                <a:spcPts val="1600"/>
              </a:spcBef>
              <a:spcAft>
                <a:spcPts val="0"/>
              </a:spcAft>
              <a:buClr>
                <a:srgbClr val="202122"/>
              </a:buClr>
              <a:buSzPts val="1800"/>
              <a:buChar char="●"/>
            </a:pPr>
            <a:r>
              <a:rPr lang="en">
                <a:solidFill>
                  <a:srgbClr val="202122"/>
                </a:solidFill>
                <a:highlight>
                  <a:srgbClr val="FFFFFF"/>
                </a:highlight>
              </a:rPr>
              <a:t>It is </a:t>
            </a:r>
            <a:r>
              <a:rPr lang="en" b="1">
                <a:solidFill>
                  <a:srgbClr val="202122"/>
                </a:solidFill>
                <a:highlight>
                  <a:srgbClr val="FFFFFF"/>
                </a:highlight>
              </a:rPr>
              <a:t>difficult to define</a:t>
            </a:r>
            <a:r>
              <a:rPr lang="en">
                <a:solidFill>
                  <a:srgbClr val="202122"/>
                </a:solidFill>
                <a:highlight>
                  <a:srgbClr val="FFFFFF"/>
                </a:highlight>
              </a:rPr>
              <a:t> terms like offensive or bad taste. We all have our own ideas as to what constitutes good-taste. </a:t>
            </a:r>
            <a:endParaRPr>
              <a:solidFill>
                <a:srgbClr val="202122"/>
              </a:solidFill>
              <a:highlight>
                <a:srgbClr val="FFFFFF"/>
              </a:highlight>
            </a:endParaRPr>
          </a:p>
          <a:p>
            <a:pPr marL="457200" lvl="0" indent="-342900" algn="l" rtl="0">
              <a:lnSpc>
                <a:spcPct val="115000"/>
              </a:lnSpc>
              <a:spcBef>
                <a:spcPts val="0"/>
              </a:spcBef>
              <a:spcAft>
                <a:spcPts val="0"/>
              </a:spcAft>
              <a:buClr>
                <a:srgbClr val="202122"/>
              </a:buClr>
              <a:buSzPts val="1800"/>
              <a:buChar char="●"/>
            </a:pPr>
            <a:r>
              <a:rPr lang="en">
                <a:solidFill>
                  <a:srgbClr val="202122"/>
                </a:solidFill>
                <a:highlight>
                  <a:srgbClr val="FFFFFF"/>
                </a:highlight>
              </a:rPr>
              <a:t>Unfortunately, because these ideas vary immensely, </a:t>
            </a:r>
            <a:r>
              <a:rPr lang="en" b="1">
                <a:solidFill>
                  <a:srgbClr val="202122"/>
                </a:solidFill>
                <a:highlight>
                  <a:srgbClr val="FFFFFF"/>
                </a:highlight>
              </a:rPr>
              <a:t>creating general guidelines </a:t>
            </a:r>
            <a:r>
              <a:rPr lang="en">
                <a:solidFill>
                  <a:srgbClr val="202122"/>
                </a:solidFill>
                <a:highlight>
                  <a:srgbClr val="FFFFFF"/>
                </a:highlight>
              </a:rPr>
              <a:t>for good taste in advertising becomes difficult. What is good taste to some people, is objectionable to others.</a:t>
            </a:r>
            <a:endParaRPr>
              <a:solidFill>
                <a:srgbClr val="202122"/>
              </a:solidFill>
              <a:highlight>
                <a:srgbClr val="FFFFFF"/>
              </a:highlight>
            </a:endParaRPr>
          </a:p>
          <a:p>
            <a:pPr marL="457200" lvl="0" indent="-342900" algn="l" rtl="0">
              <a:lnSpc>
                <a:spcPct val="115000"/>
              </a:lnSpc>
              <a:spcBef>
                <a:spcPts val="0"/>
              </a:spcBef>
              <a:spcAft>
                <a:spcPts val="0"/>
              </a:spcAft>
              <a:buClr>
                <a:srgbClr val="202122"/>
              </a:buClr>
              <a:buSzPts val="1800"/>
              <a:buChar char="●"/>
            </a:pPr>
            <a:r>
              <a:rPr lang="en">
                <a:solidFill>
                  <a:srgbClr val="202122"/>
                </a:solidFill>
                <a:highlight>
                  <a:srgbClr val="FFFFFF"/>
                </a:highlight>
              </a:rPr>
              <a:t> College students, </a:t>
            </a:r>
            <a:r>
              <a:rPr lang="en" b="1">
                <a:solidFill>
                  <a:srgbClr val="202122"/>
                </a:solidFill>
                <a:highlight>
                  <a:srgbClr val="FFFFFF"/>
                </a:highlight>
              </a:rPr>
              <a:t>for example</a:t>
            </a:r>
            <a:r>
              <a:rPr lang="en">
                <a:solidFill>
                  <a:srgbClr val="202122"/>
                </a:solidFill>
                <a:highlight>
                  <a:srgbClr val="FFFFFF"/>
                </a:highlight>
              </a:rPr>
              <a:t>, are not readily offended. They tend to find it amusing or artistic material that arouses cries of outrage from general public. So what might be regarded as clever humour by a group of college students might be considered vulgar by an older age group. </a:t>
            </a:r>
            <a:endParaRPr>
              <a:solidFill>
                <a:srgbClr val="202122"/>
              </a:solidFill>
              <a:highlight>
                <a:srgbClr val="FFFFFF"/>
              </a:highlight>
            </a:endParaRPr>
          </a:p>
          <a:p>
            <a:pPr marL="457200" lvl="0" indent="-342900" algn="l" rtl="0">
              <a:lnSpc>
                <a:spcPct val="115000"/>
              </a:lnSpc>
              <a:spcBef>
                <a:spcPts val="0"/>
              </a:spcBef>
              <a:spcAft>
                <a:spcPts val="0"/>
              </a:spcAft>
              <a:buClr>
                <a:srgbClr val="202122"/>
              </a:buClr>
              <a:buSzPts val="1800"/>
              <a:buChar char="●"/>
            </a:pPr>
            <a:r>
              <a:rPr lang="en" b="1">
                <a:solidFill>
                  <a:srgbClr val="202122"/>
                </a:solidFill>
                <a:highlight>
                  <a:srgbClr val="FFFFFF"/>
                </a:highlight>
              </a:rPr>
              <a:t>Tastes changes</a:t>
            </a:r>
            <a:r>
              <a:rPr lang="en">
                <a:solidFill>
                  <a:srgbClr val="202122"/>
                </a:solidFill>
                <a:highlight>
                  <a:srgbClr val="FFFFFF"/>
                </a:highlight>
              </a:rPr>
              <a:t> with time, income, age and with social changes what is considered offensive today may not be considered offensive in the future. </a:t>
            </a:r>
            <a:endParaRPr>
              <a:solidFill>
                <a:srgbClr val="202122"/>
              </a:solidFill>
              <a:highlight>
                <a:srgbClr val="FFFFFF"/>
              </a:highlight>
            </a:endParaRPr>
          </a:p>
          <a:p>
            <a:pPr marL="457200" lvl="0" indent="0" algn="l" rtl="0">
              <a:lnSpc>
                <a:spcPct val="115000"/>
              </a:lnSpc>
              <a:spcBef>
                <a:spcPts val="1600"/>
              </a:spcBef>
              <a:spcAft>
                <a:spcPts val="1600"/>
              </a:spcAft>
              <a:buNone/>
            </a:pPr>
            <a:endParaRPr>
              <a:solidFill>
                <a:srgbClr val="202122"/>
              </a:solidFill>
              <a:highlight>
                <a:srgbClr val="FFFFFF"/>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body" idx="1"/>
          </p:nvPr>
        </p:nvSpPr>
        <p:spPr>
          <a:xfrm>
            <a:off x="311700" y="409200"/>
            <a:ext cx="8520600" cy="4325100"/>
          </a:xfrm>
          <a:prstGeom prst="rect">
            <a:avLst/>
          </a:prstGeom>
          <a:ln w="9525" cap="flat" cmpd="sng">
            <a:solidFill>
              <a:srgbClr val="3C78D8"/>
            </a:solidFill>
            <a:prstDash val="solid"/>
            <a:round/>
            <a:headEnd type="none" w="sm" len="sm"/>
            <a:tailEnd type="none" w="sm" len="sm"/>
          </a:ln>
        </p:spPr>
        <p:txBody>
          <a:bodyPr spcFirstLastPara="1" wrap="square" lIns="91425" tIns="91425" rIns="91425" bIns="91425" anchor="t" anchorCtr="0">
            <a:noAutofit/>
          </a:bodyPr>
          <a:lstStyle/>
          <a:p>
            <a:pPr marL="457200" lvl="0" indent="-342900" algn="l" rtl="0">
              <a:lnSpc>
                <a:spcPct val="150000"/>
              </a:lnSpc>
              <a:spcBef>
                <a:spcPts val="1100"/>
              </a:spcBef>
              <a:spcAft>
                <a:spcPts val="0"/>
              </a:spcAft>
              <a:buClr>
                <a:srgbClr val="000000"/>
              </a:buClr>
              <a:buSzPts val="1800"/>
              <a:buChar char="●"/>
            </a:pPr>
            <a:r>
              <a:rPr lang="en" b="1">
                <a:solidFill>
                  <a:srgbClr val="000000"/>
                </a:solidFill>
              </a:rPr>
              <a:t>Criticism of taste in advertising</a:t>
            </a:r>
            <a:r>
              <a:rPr lang="en">
                <a:solidFill>
                  <a:srgbClr val="000000"/>
                </a:solidFill>
              </a:rPr>
              <a:t> is provoked both by the products themselves and the manner of presentation. </a:t>
            </a:r>
            <a:endParaRPr>
              <a:solidFill>
                <a:srgbClr val="000000"/>
              </a:solidFill>
            </a:endParaRPr>
          </a:p>
          <a:p>
            <a:pPr marL="457200" lvl="0" indent="-342900" algn="l" rtl="0">
              <a:lnSpc>
                <a:spcPct val="150000"/>
              </a:lnSpc>
              <a:spcBef>
                <a:spcPts val="0"/>
              </a:spcBef>
              <a:spcAft>
                <a:spcPts val="0"/>
              </a:spcAft>
              <a:buClr>
                <a:srgbClr val="000000"/>
              </a:buClr>
              <a:buSzPts val="1800"/>
              <a:buChar char="●"/>
            </a:pPr>
            <a:r>
              <a:rPr lang="en">
                <a:solidFill>
                  <a:srgbClr val="000000"/>
                </a:solidFill>
              </a:rPr>
              <a:t>The advertisements most often offend people are those emphasizing sex, violence or brand functions. Some advertisements may not be offensive, when people see it for the first time. But it becomes so, if it is hammered into consumer's brain couple of times. </a:t>
            </a:r>
            <a:endParaRPr>
              <a:solidFill>
                <a:srgbClr val="000000"/>
              </a:solidFill>
            </a:endParaRPr>
          </a:p>
          <a:p>
            <a:pPr marL="457200" lvl="0" indent="-342900" algn="l" rtl="0">
              <a:lnSpc>
                <a:spcPct val="150000"/>
              </a:lnSpc>
              <a:spcBef>
                <a:spcPts val="0"/>
              </a:spcBef>
              <a:spcAft>
                <a:spcPts val="0"/>
              </a:spcAft>
              <a:buClr>
                <a:srgbClr val="000000"/>
              </a:buClr>
              <a:buSzPts val="1800"/>
              <a:buChar char="●"/>
            </a:pPr>
            <a:r>
              <a:rPr lang="en">
                <a:solidFill>
                  <a:srgbClr val="000000"/>
                </a:solidFill>
              </a:rPr>
              <a:t>Viewers reactions to commercials are also affected by such factors as sensitivity to the product category, time-slot when the message is beamed and whether the person is 'alone or with others.</a:t>
            </a:r>
            <a:endParaRPr>
              <a:solidFill>
                <a:srgbClr val="000000"/>
              </a:solidFill>
            </a:endParaRPr>
          </a:p>
          <a:p>
            <a:pPr marL="0" lvl="0" indent="0" algn="l" rtl="0">
              <a:spcBef>
                <a:spcPts val="1100"/>
              </a:spcBef>
              <a:spcAft>
                <a:spcPts val="160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9"/>
          <p:cNvSpPr txBox="1">
            <a:spLocks noGrp="1"/>
          </p:cNvSpPr>
          <p:nvPr>
            <p:ph type="ctrTitle"/>
          </p:nvPr>
        </p:nvSpPr>
        <p:spPr>
          <a:xfrm>
            <a:off x="344250" y="1403850"/>
            <a:ext cx="8455500" cy="214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2"/>
              </a:buClr>
              <a:buSzPts val="1100"/>
              <a:buFont typeface="Arial"/>
              <a:buNone/>
            </a:pPr>
            <a:r>
              <a:rPr lang="en" sz="4300"/>
              <a:t>Examples of some </a:t>
            </a:r>
            <a:endParaRPr sz="4300"/>
          </a:p>
          <a:p>
            <a:pPr marL="0" lvl="0" indent="0" algn="ctr" rtl="0">
              <a:spcBef>
                <a:spcPts val="0"/>
              </a:spcBef>
              <a:spcAft>
                <a:spcPts val="0"/>
              </a:spcAft>
              <a:buClr>
                <a:schemeClr val="dk2"/>
              </a:buClr>
              <a:buSzPts val="1100"/>
              <a:buFont typeface="Arial"/>
              <a:buNone/>
            </a:pPr>
            <a:r>
              <a:rPr lang="en" sz="4300"/>
              <a:t>“Offensive Advertisements”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0"/>
          <p:cNvSpPr txBox="1">
            <a:spLocks noGrp="1"/>
          </p:cNvSpPr>
          <p:nvPr>
            <p:ph type="title"/>
          </p:nvPr>
        </p:nvSpPr>
        <p:spPr>
          <a:xfrm>
            <a:off x="311700" y="49300"/>
            <a:ext cx="8520600" cy="968400"/>
          </a:xfrm>
          <a:prstGeom prst="rect">
            <a:avLst/>
          </a:prstGeom>
        </p:spPr>
        <p:txBody>
          <a:bodyPr spcFirstLastPara="1" wrap="square" lIns="91425" tIns="91425" rIns="91425" bIns="91425" anchor="t" anchorCtr="0">
            <a:noAutofit/>
          </a:bodyPr>
          <a:lstStyle/>
          <a:p>
            <a:pPr marL="457200" lvl="0" indent="-438150" algn="l" rtl="0">
              <a:lnSpc>
                <a:spcPct val="115000"/>
              </a:lnSpc>
              <a:spcBef>
                <a:spcPts val="1800"/>
              </a:spcBef>
              <a:spcAft>
                <a:spcPts val="0"/>
              </a:spcAft>
              <a:buClr>
                <a:srgbClr val="006DB6"/>
              </a:buClr>
              <a:buSzPts val="3300"/>
              <a:buFont typeface="Playfair Display"/>
              <a:buAutoNum type="alphaUcParenR"/>
            </a:pPr>
            <a:r>
              <a:rPr lang="en" sz="3300" b="1">
                <a:solidFill>
                  <a:srgbClr val="006DB6"/>
                </a:solidFill>
                <a:latin typeface="Playfair Display"/>
                <a:ea typeface="Playfair Display"/>
                <a:cs typeface="Playfair Display"/>
                <a:sym typeface="Playfair Display"/>
              </a:rPr>
              <a:t>Dove – “Before &amp; After”</a:t>
            </a:r>
            <a:endParaRPr sz="3300" b="1">
              <a:solidFill>
                <a:srgbClr val="006DB6"/>
              </a:solidFill>
              <a:latin typeface="Playfair Display"/>
              <a:ea typeface="Playfair Display"/>
              <a:cs typeface="Playfair Display"/>
              <a:sym typeface="Playfair Display"/>
            </a:endParaRPr>
          </a:p>
          <a:p>
            <a:pPr marL="0" lvl="0" indent="0" algn="l" rtl="0">
              <a:spcBef>
                <a:spcPts val="400"/>
              </a:spcBef>
              <a:spcAft>
                <a:spcPts val="0"/>
              </a:spcAft>
              <a:buNone/>
            </a:pPr>
            <a:endParaRPr/>
          </a:p>
        </p:txBody>
      </p:sp>
      <p:sp>
        <p:nvSpPr>
          <p:cNvPr id="98" name="Google Shape;98;p20"/>
          <p:cNvSpPr txBox="1">
            <a:spLocks noGrp="1"/>
          </p:cNvSpPr>
          <p:nvPr>
            <p:ph type="body" idx="1"/>
          </p:nvPr>
        </p:nvSpPr>
        <p:spPr>
          <a:xfrm>
            <a:off x="311700" y="1234050"/>
            <a:ext cx="3999900" cy="3493800"/>
          </a:xfrm>
          <a:prstGeom prst="rect">
            <a:avLst/>
          </a:prstGeom>
          <a:ln w="9525" cap="flat" cmpd="sng">
            <a:solidFill>
              <a:srgbClr val="6D9EEB"/>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99" name="Google Shape;99;p20"/>
          <p:cNvSpPr txBox="1">
            <a:spLocks noGrp="1"/>
          </p:cNvSpPr>
          <p:nvPr>
            <p:ph type="body" idx="2"/>
          </p:nvPr>
        </p:nvSpPr>
        <p:spPr>
          <a:xfrm>
            <a:off x="4832400" y="1234050"/>
            <a:ext cx="3999900" cy="3623700"/>
          </a:xfrm>
          <a:prstGeom prst="rect">
            <a:avLst/>
          </a:prstGeom>
          <a:ln w="9525" cap="flat" cmpd="sng">
            <a:solidFill>
              <a:srgbClr val="6D9EEB"/>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1600"/>
              </a:spcAft>
              <a:buNone/>
            </a:pPr>
            <a:r>
              <a:rPr lang="en" sz="1800">
                <a:solidFill>
                  <a:srgbClr val="404040"/>
                </a:solidFill>
                <a:highlight>
                  <a:srgbClr val="FFFFFF"/>
                </a:highlight>
              </a:rPr>
              <a:t>Dove completely missed the fact that they’re implying here that dark skin is dirty. This is an advertisement that shows discrimination, even if that wasn’t the message that Dove was trying to send. Unfortunately, the cosmetics brand made the same mistake again in 2017 with a commercial that showed an African-American woman turning into a white one.</a:t>
            </a:r>
            <a:endParaRPr sz="1800"/>
          </a:p>
        </p:txBody>
      </p:sp>
      <p:pic>
        <p:nvPicPr>
          <p:cNvPr id="100" name="Google Shape;100;p20"/>
          <p:cNvPicPr preferRelativeResize="0"/>
          <p:nvPr/>
        </p:nvPicPr>
        <p:blipFill rotWithShape="1">
          <a:blip r:embed="rId3">
            <a:alphaModFix/>
          </a:blip>
          <a:srcRect t="6094"/>
          <a:stretch/>
        </p:blipFill>
        <p:spPr>
          <a:xfrm>
            <a:off x="311700" y="1234050"/>
            <a:ext cx="3999900" cy="3493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1"/>
          <p:cNvSpPr txBox="1">
            <a:spLocks noGrp="1"/>
          </p:cNvSpPr>
          <p:nvPr>
            <p:ph type="title"/>
          </p:nvPr>
        </p:nvSpPr>
        <p:spPr>
          <a:xfrm>
            <a:off x="223200" y="1091050"/>
            <a:ext cx="8697600" cy="242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highlight>
                <a:schemeClr val="dk1"/>
              </a:highlight>
            </a:endParaRPr>
          </a:p>
          <a:p>
            <a:pPr marL="0" lvl="0" indent="0" algn="l" rtl="0">
              <a:spcBef>
                <a:spcPts val="0"/>
              </a:spcBef>
              <a:spcAft>
                <a:spcPts val="0"/>
              </a:spcAft>
              <a:buNone/>
            </a:pPr>
            <a:r>
              <a:rPr lang="en">
                <a:highlight>
                  <a:schemeClr val="dk1"/>
                </a:highlight>
              </a:rPr>
              <a:t>Advertisement Link-</a:t>
            </a:r>
            <a:endParaRPr>
              <a:highlight>
                <a:schemeClr val="dk1"/>
              </a:highlight>
            </a:endParaRPr>
          </a:p>
          <a:p>
            <a:pPr marL="0" lvl="0" indent="0" algn="l" rtl="0">
              <a:spcBef>
                <a:spcPts val="0"/>
              </a:spcBef>
              <a:spcAft>
                <a:spcPts val="0"/>
              </a:spcAft>
              <a:buNone/>
            </a:pPr>
            <a:r>
              <a:rPr lang="en" sz="2500"/>
              <a:t>1)</a:t>
            </a:r>
            <a:r>
              <a:rPr lang="en" sz="4100"/>
              <a:t> </a:t>
            </a:r>
            <a:r>
              <a:rPr lang="en" sz="2100"/>
              <a:t>Dove -</a:t>
            </a:r>
            <a:r>
              <a:rPr lang="en" sz="2100" u="sng">
                <a:solidFill>
                  <a:schemeClr val="hlink"/>
                </a:solidFill>
                <a:hlinkClick r:id="rId3"/>
              </a:rPr>
              <a:t>https://www.youtube.com/watch?v=zkIrbVycAeM</a:t>
            </a:r>
            <a:endParaRPr sz="2100"/>
          </a:p>
          <a:p>
            <a:pPr marL="0" lvl="0" indent="0" algn="l" rtl="0">
              <a:spcBef>
                <a:spcPts val="0"/>
              </a:spcBef>
              <a:spcAft>
                <a:spcPts val="0"/>
              </a:spcAft>
              <a:buNone/>
            </a:pPr>
            <a:endParaRPr sz="900"/>
          </a:p>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1604</Words>
  <Application>Microsoft Office PowerPoint</Application>
  <PresentationFormat>On-screen Show (16:9)</PresentationFormat>
  <Paragraphs>71</Paragraphs>
  <Slides>26</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Roboto</vt:lpstr>
      <vt:lpstr>Arial</vt:lpstr>
      <vt:lpstr>Merriweather</vt:lpstr>
      <vt:lpstr>Montserrat</vt:lpstr>
      <vt:lpstr>Oswald</vt:lpstr>
      <vt:lpstr>Playfair Display</vt:lpstr>
      <vt:lpstr>Pop</vt:lpstr>
      <vt:lpstr>Advertising Assignment-2</vt:lpstr>
      <vt:lpstr>PowerPoint Presentation</vt:lpstr>
      <vt:lpstr>Social &amp; Ethical Issues of advertising</vt:lpstr>
      <vt:lpstr>OFFENSIVE OR IN BAD TASTE</vt:lpstr>
      <vt:lpstr>PowerPoint Presentation</vt:lpstr>
      <vt:lpstr>PowerPoint Presentation</vt:lpstr>
      <vt:lpstr>Examples of some  “Offensive Advertisements”</vt:lpstr>
      <vt:lpstr>Dove – “Before &amp; After” </vt:lpstr>
      <vt:lpstr> Advertisement Link- 1) Dove -https://www.youtube.com/watch?v=zkIrbVycAeM  </vt:lpstr>
      <vt:lpstr>H&amp;M — Coolest Monkey in the Jungle </vt:lpstr>
      <vt:lpstr>Antonio Federici – “Submit to Temptation” </vt:lpstr>
      <vt:lpstr>2) SHOCK ADVERTISING</vt:lpstr>
      <vt:lpstr>PowerPoint Presentation</vt:lpstr>
      <vt:lpstr>Impacts of Shock Advertising </vt:lpstr>
      <vt:lpstr>Negative Impact </vt:lpstr>
      <vt:lpstr>PowerPoint Presentation</vt:lpstr>
      <vt:lpstr>Positive Impact</vt:lpstr>
      <vt:lpstr>PowerPoint Presentation</vt:lpstr>
      <vt:lpstr>Examples of some    “Shock Advertising”</vt:lpstr>
      <vt:lpstr> NHS - “GET UNHOOKED”</vt:lpstr>
      <vt:lpstr>Advertisement Link- Get Unhooked- https://www.youtube.com/watch?v=anFK9SA5kKw</vt:lpstr>
      <vt:lpstr>Droit des Non Fumeurs- "Smoking is being a slave to tobacco" (France, 2010) </vt:lpstr>
      <vt:lpstr>PowerPoint Presentation</vt:lpstr>
      <vt:lpstr>Duncan Quinn - Unnamed (2008)</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Advertising Assignment-2</dc:title>
  <cp:lastModifiedBy>ishleenkrekhi@ms.du.ac.in</cp:lastModifiedBy>
  <cp:revision>1</cp:revision>
  <dcterms:modified xsi:type="dcterms:W3CDTF">2022-01-19T21:15:49Z</dcterms:modified>
</cp:coreProperties>
</file>