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0FF79-930F-9A44-80B9-6C45342B6E40}" type="datetimeFigureOut">
              <a:rPr lang="en-US" smtClean="0"/>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79304-02C0-E442-8992-7D7A0720F46A}" type="slidenum">
              <a:rPr lang="en-US" smtClean="0"/>
              <a:t>‹#›</a:t>
            </a:fld>
            <a:endParaRPr lang="en-US"/>
          </a:p>
        </p:txBody>
      </p:sp>
    </p:spTree>
    <p:extLst>
      <p:ext uri="{BB962C8B-B14F-4D97-AF65-F5344CB8AC3E}">
        <p14:creationId xmlns:p14="http://schemas.microsoft.com/office/powerpoint/2010/main" val="420425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81E6-9F9C-5642-B6E1-E2C910134F06}"/>
              </a:ext>
            </a:extLst>
          </p:cNvPr>
          <p:cNvSpPr>
            <a:spLocks noGrp="1"/>
          </p:cNvSpPr>
          <p:nvPr>
            <p:ph type="ctrTitle"/>
          </p:nvPr>
        </p:nvSpPr>
        <p:spPr>
          <a:xfrm>
            <a:off x="291962" y="861421"/>
            <a:ext cx="11608076" cy="2898912"/>
          </a:xfrm>
        </p:spPr>
        <p:txBody>
          <a:bodyPr/>
          <a:lstStyle/>
          <a:p>
            <a:r>
              <a:rPr lang="en-US" b="1"/>
              <a:t>POWER AND FUNCTIONS OF MEMBER OF PARLIAMENT </a:t>
            </a:r>
          </a:p>
        </p:txBody>
      </p:sp>
      <p:pic>
        <p:nvPicPr>
          <p:cNvPr id="8" name="Picture 8">
            <a:extLst>
              <a:ext uri="{FF2B5EF4-FFF2-40B4-BE49-F238E27FC236}">
                <a16:creationId xmlns:a16="http://schemas.microsoft.com/office/drawing/2014/main" id="{06D06803-749A-1347-AC99-1DBB049D9AA1}"/>
              </a:ext>
            </a:extLst>
          </p:cNvPr>
          <p:cNvPicPr>
            <a:picLocks noChangeAspect="1"/>
          </p:cNvPicPr>
          <p:nvPr/>
        </p:nvPicPr>
        <p:blipFill>
          <a:blip r:embed="rId2"/>
          <a:stretch>
            <a:fillRect/>
          </a:stretch>
        </p:blipFill>
        <p:spPr>
          <a:xfrm>
            <a:off x="5644274" y="3832508"/>
            <a:ext cx="5998707" cy="24505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Flowchart: Terminator 5">
            <a:extLst>
              <a:ext uri="{FF2B5EF4-FFF2-40B4-BE49-F238E27FC236}">
                <a16:creationId xmlns:a16="http://schemas.microsoft.com/office/drawing/2014/main" id="{336FA122-0956-8D4F-8F64-C79352166BAA}"/>
              </a:ext>
            </a:extLst>
          </p:cNvPr>
          <p:cNvSpPr/>
          <p:nvPr/>
        </p:nvSpPr>
        <p:spPr>
          <a:xfrm>
            <a:off x="1294453" y="6103546"/>
            <a:ext cx="2840934" cy="35902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D23A447-7E57-B943-88B9-CAFC9E0CA6A9}"/>
              </a:ext>
            </a:extLst>
          </p:cNvPr>
          <p:cNvSpPr txBox="1"/>
          <p:nvPr/>
        </p:nvSpPr>
        <p:spPr>
          <a:xfrm flipV="1">
            <a:off x="5093448" y="0"/>
            <a:ext cx="4259983" cy="2502176"/>
          </a:xfrm>
          <a:prstGeom prst="rect">
            <a:avLst/>
          </a:prstGeom>
          <a:noFill/>
        </p:spPr>
        <p:txBody>
          <a:bodyPr wrap="square" rtlCol="0">
            <a:spAutoFit/>
          </a:bodyPr>
          <a:lstStyle/>
          <a:p>
            <a:pPr algn="l"/>
            <a:endParaRPr lang="en-US"/>
          </a:p>
        </p:txBody>
      </p:sp>
      <p:sp>
        <p:nvSpPr>
          <p:cNvPr id="9" name="TextBox 8">
            <a:extLst>
              <a:ext uri="{FF2B5EF4-FFF2-40B4-BE49-F238E27FC236}">
                <a16:creationId xmlns:a16="http://schemas.microsoft.com/office/drawing/2014/main" id="{9007E12F-C948-F240-AACB-8D212C20C08F}"/>
              </a:ext>
            </a:extLst>
          </p:cNvPr>
          <p:cNvSpPr txBox="1"/>
          <p:nvPr/>
        </p:nvSpPr>
        <p:spPr>
          <a:xfrm flipV="1">
            <a:off x="1871513" y="3752258"/>
            <a:ext cx="2236660" cy="234244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FD3223DE-59E6-BB40-85BB-C045E130C2DF}"/>
              </a:ext>
            </a:extLst>
          </p:cNvPr>
          <p:cNvSpPr txBox="1"/>
          <p:nvPr/>
        </p:nvSpPr>
        <p:spPr>
          <a:xfrm>
            <a:off x="1534293" y="5165582"/>
            <a:ext cx="3932229" cy="954107"/>
          </a:xfrm>
          <a:prstGeom prst="rect">
            <a:avLst/>
          </a:prstGeom>
          <a:noFill/>
        </p:spPr>
        <p:txBody>
          <a:bodyPr wrap="square" rtlCol="0">
            <a:spAutoFit/>
          </a:bodyPr>
          <a:lstStyle/>
          <a:p>
            <a:pPr algn="l"/>
            <a:r>
              <a:rPr lang="en-US" sz="2800" b="1" i="1">
                <a:solidFill>
                  <a:schemeClr val="bg1"/>
                </a:solidFill>
              </a:rPr>
              <a:t>NAME=MEHAK</a:t>
            </a:r>
          </a:p>
          <a:p>
            <a:pPr algn="l"/>
            <a:r>
              <a:rPr lang="en-US" sz="2800" b="1" i="1">
                <a:solidFill>
                  <a:schemeClr val="bg1"/>
                </a:solidFill>
              </a:rPr>
              <a:t>BAP/19/326</a:t>
            </a:r>
          </a:p>
        </p:txBody>
      </p:sp>
    </p:spTree>
    <p:extLst>
      <p:ext uri="{BB962C8B-B14F-4D97-AF65-F5344CB8AC3E}">
        <p14:creationId xmlns:p14="http://schemas.microsoft.com/office/powerpoint/2010/main" val="7369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F792-EBDE-1345-B56E-7142CB3B7A8E}"/>
              </a:ext>
            </a:extLst>
          </p:cNvPr>
          <p:cNvSpPr>
            <a:spLocks noGrp="1"/>
          </p:cNvSpPr>
          <p:nvPr>
            <p:ph type="title"/>
          </p:nvPr>
        </p:nvSpPr>
        <p:spPr>
          <a:xfrm>
            <a:off x="1103312" y="452718"/>
            <a:ext cx="8947522" cy="1286630"/>
          </a:xfrm>
        </p:spPr>
        <p:txBody>
          <a:bodyPr/>
          <a:lstStyle/>
          <a:p>
            <a:r>
              <a:rPr lang="en-US" b="1">
                <a:solidFill>
                  <a:srgbClr val="FFFF00"/>
                </a:solidFill>
              </a:rPr>
              <a:t>Member of parliament</a:t>
            </a:r>
            <a:r>
              <a:rPr lang="en-US"/>
              <a:t> </a:t>
            </a:r>
          </a:p>
        </p:txBody>
      </p:sp>
      <p:sp>
        <p:nvSpPr>
          <p:cNvPr id="5" name="Content Placeholder 4">
            <a:extLst>
              <a:ext uri="{FF2B5EF4-FFF2-40B4-BE49-F238E27FC236}">
                <a16:creationId xmlns:a16="http://schemas.microsoft.com/office/drawing/2014/main" id="{1173E79C-4862-8642-886E-00BD10DFA551}"/>
              </a:ext>
            </a:extLst>
          </p:cNvPr>
          <p:cNvSpPr>
            <a:spLocks noGrp="1"/>
          </p:cNvSpPr>
          <p:nvPr>
            <p:ph idx="1"/>
          </p:nvPr>
        </p:nvSpPr>
        <p:spPr>
          <a:xfrm>
            <a:off x="1103312" y="1579612"/>
            <a:ext cx="9985376" cy="4502189"/>
          </a:xfrm>
        </p:spPr>
        <p:txBody>
          <a:bodyPr>
            <a:normAutofit fontScale="85000" lnSpcReduction="10000"/>
          </a:bodyPr>
          <a:lstStyle/>
          <a:p>
            <a:r>
              <a:rPr lang="en-US" b="1" i="1"/>
              <a:t>A member of Parliament or MP  is a representative of the voters to a parliament in countries with bicameral legislature. The Members of P arliament tend to belong to the various political parties in the country.</a:t>
            </a:r>
          </a:p>
          <a:p>
            <a:r>
              <a:rPr lang="en-US" b="1" i="1"/>
              <a:t>Members of Parliament in Rajya Sabha: The maximum allowed capacity of Rajya Sabha is 250. 238 members are elected by the State and 12 members are nominated by the President for their contribution in the fields of art, literature, science and social services. Rajya Sabha is a permanent body and is not subject to dissolution. However, one-third of the total Rajya Sabha members retire every second year, and are replaced by the newly elected members. Each member in Rajya Sabha is elected for a term of six years.</a:t>
            </a:r>
          </a:p>
          <a:p>
            <a:r>
              <a:rPr lang="en-US" b="1" i="1"/>
              <a:t>Members of Parliament In Lok sabha :The Lok Sabha or the lower house of Parliament is composed of representatives of people that chosen after the direct election on the basis of Universal Adult Suffrage. The maximum strength of Lok Sabha members is 552 members – 530 members to represent the States, 20 members to represent the Union Territories, and 2 members to be nominated by the President from the Anglo-Indian Community. The current strength of Lok Sabha is 545. Members of Lok Sabha hold their seat for 5 years or until the body is dissolved by the President on the advice of the council of ministers.</a:t>
            </a:r>
          </a:p>
        </p:txBody>
      </p:sp>
    </p:spTree>
    <p:extLst>
      <p:ext uri="{BB962C8B-B14F-4D97-AF65-F5344CB8AC3E}">
        <p14:creationId xmlns:p14="http://schemas.microsoft.com/office/powerpoint/2010/main" val="160837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2FA2-648A-EB42-AA3F-40418BC8E438}"/>
              </a:ext>
            </a:extLst>
          </p:cNvPr>
          <p:cNvSpPr>
            <a:spLocks noGrp="1"/>
          </p:cNvSpPr>
          <p:nvPr>
            <p:ph type="title"/>
          </p:nvPr>
        </p:nvSpPr>
        <p:spPr>
          <a:xfrm>
            <a:off x="699357" y="609601"/>
            <a:ext cx="7589169" cy="434704"/>
          </a:xfrm>
        </p:spPr>
        <p:txBody>
          <a:bodyPr/>
          <a:lstStyle/>
          <a:p>
            <a:r>
              <a:rPr lang="en-US" b="1">
                <a:solidFill>
                  <a:schemeClr val="accent1">
                    <a:lumMod val="60000"/>
                    <a:lumOff val="40000"/>
                  </a:schemeClr>
                </a:solidFill>
              </a:rPr>
              <a:t>LEGISLATIVE ROLE </a:t>
            </a:r>
          </a:p>
        </p:txBody>
      </p:sp>
      <p:sp>
        <p:nvSpPr>
          <p:cNvPr id="3" name="Content Placeholder 2">
            <a:extLst>
              <a:ext uri="{FF2B5EF4-FFF2-40B4-BE49-F238E27FC236}">
                <a16:creationId xmlns:a16="http://schemas.microsoft.com/office/drawing/2014/main" id="{30F07626-BBB8-3D40-94A5-FCA4C0820640}"/>
              </a:ext>
            </a:extLst>
          </p:cNvPr>
          <p:cNvSpPr>
            <a:spLocks noGrp="1"/>
          </p:cNvSpPr>
          <p:nvPr>
            <p:ph idx="1"/>
          </p:nvPr>
        </p:nvSpPr>
        <p:spPr>
          <a:xfrm>
            <a:off x="582166" y="1477040"/>
            <a:ext cx="11027668" cy="4771359"/>
          </a:xfrm>
        </p:spPr>
        <p:txBody>
          <a:bodyPr/>
          <a:lstStyle/>
          <a:p>
            <a:pPr marL="457200" indent="-457200">
              <a:buFont typeface="+mj-lt"/>
              <a:buAutoNum type="arabicPeriod"/>
            </a:pPr>
            <a:r>
              <a:rPr lang="en-US" b="1" i="1"/>
              <a:t>Parliament make law for the  governance of the country. All the MPs are entitled to participate, discuss, debate on any bill and suggest change or amendments to it.      </a:t>
            </a:r>
          </a:p>
          <a:p>
            <a:pPr marL="457200" indent="-457200">
              <a:buFont typeface="+mj-lt"/>
              <a:buAutoNum type="arabicPeriod"/>
            </a:pPr>
            <a:r>
              <a:rPr lang="en-US" b="1" i="1"/>
              <a:t> All MPs are entitled to participate in the voting and amendmending construction.</a:t>
            </a:r>
          </a:p>
          <a:p>
            <a:pPr marL="457200" indent="-457200">
              <a:buFont typeface="+mj-lt"/>
              <a:buAutoNum type="arabicPeriod"/>
            </a:pPr>
            <a:r>
              <a:rPr lang="en-US" b="1" i="1"/>
              <a:t>MPs legislate on any matter related to union list and concurrent list. Sometimes also make law on state list. </a:t>
            </a:r>
          </a:p>
          <a:p>
            <a:pPr marL="457200" indent="-457200">
              <a:buFont typeface="+mj-lt"/>
              <a:buAutoNum type="arabicPeriod"/>
            </a:pPr>
            <a:endParaRPr lang="en-US" b="1" i="1"/>
          </a:p>
          <a:p>
            <a:pPr marL="457200" indent="-457200">
              <a:buFont typeface="+mj-lt"/>
              <a:buAutoNum type="arabicPeriod"/>
            </a:pPr>
            <a:r>
              <a:rPr lang="en-US" b="1" i="1"/>
              <a:t>MPs are empowered to act upon legislative matter list creation of state  legislation Council to increase and decrease area of the state,changr the name of the state. </a:t>
            </a:r>
          </a:p>
          <a:p>
            <a:pPr marL="457200" indent="-457200">
              <a:buFont typeface="+mj-lt"/>
              <a:buAutoNum type="arabicPeriod"/>
            </a:pPr>
            <a:r>
              <a:rPr lang="en-US" b="1" i="1"/>
              <a:t>They regulate the organisation and jurisdiction of the supreme court and high court. </a:t>
            </a:r>
          </a:p>
          <a:p>
            <a:pPr marL="457200" indent="-457200">
              <a:buFont typeface="+mj-lt"/>
              <a:buAutoNum type="arabicPeriod"/>
            </a:pPr>
            <a:r>
              <a:rPr lang="en-US" b="1" i="1"/>
              <a:t>MPs are the main agent of change and development in a parliamentary democracy. </a:t>
            </a:r>
          </a:p>
          <a:p>
            <a:pPr marL="457200" indent="-457200">
              <a:buFont typeface="+mj-lt"/>
              <a:buAutoNum type="arabicPeriod"/>
            </a:pPr>
            <a:endParaRPr lang="en-US" b="1" i="1"/>
          </a:p>
          <a:p>
            <a:pPr marL="457200" indent="-457200">
              <a:buFont typeface="+mj-lt"/>
              <a:buAutoNum type="arabicPeriod"/>
            </a:pPr>
            <a:endParaRPr lang="en-US" b="1" i="1"/>
          </a:p>
          <a:p>
            <a:pPr marL="457200" indent="-457200">
              <a:buFont typeface="+mj-lt"/>
              <a:buAutoNum type="arabicPeriod"/>
            </a:pPr>
            <a:endParaRPr lang="en-US" b="1" i="1"/>
          </a:p>
          <a:p>
            <a:pPr marL="457200" indent="-457200">
              <a:buFont typeface="+mj-lt"/>
              <a:buAutoNum type="arabicPeriod"/>
            </a:pPr>
            <a:endParaRPr lang="en-US" b="1" i="1"/>
          </a:p>
          <a:p>
            <a:pPr marL="457200" indent="-457200">
              <a:buFont typeface="+mj-lt"/>
              <a:buAutoNum type="arabicPeriod"/>
            </a:pPr>
            <a:endParaRPr lang="en-US"/>
          </a:p>
          <a:p>
            <a:pPr marL="457200" indent="-457200">
              <a:buFont typeface="+mj-lt"/>
              <a:buAutoNum type="arabicPeriod"/>
            </a:pPr>
            <a:endParaRPr lang="en-US"/>
          </a:p>
        </p:txBody>
      </p:sp>
    </p:spTree>
    <p:extLst>
      <p:ext uri="{BB962C8B-B14F-4D97-AF65-F5344CB8AC3E}">
        <p14:creationId xmlns:p14="http://schemas.microsoft.com/office/powerpoint/2010/main" val="311716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15EB-F7C0-2845-8D65-5FF9A9308052}"/>
              </a:ext>
            </a:extLst>
          </p:cNvPr>
          <p:cNvSpPr>
            <a:spLocks noGrp="1"/>
          </p:cNvSpPr>
          <p:nvPr>
            <p:ph type="title"/>
          </p:nvPr>
        </p:nvSpPr>
        <p:spPr>
          <a:xfrm>
            <a:off x="771803" y="691492"/>
            <a:ext cx="6829031" cy="1926925"/>
          </a:xfrm>
        </p:spPr>
        <p:txBody>
          <a:bodyPr/>
          <a:lstStyle/>
          <a:p>
            <a:r>
              <a:rPr lang="en-US" b="1">
                <a:solidFill>
                  <a:schemeClr val="accent1">
                    <a:lumMod val="60000"/>
                    <a:lumOff val="40000"/>
                  </a:schemeClr>
                </a:solidFill>
              </a:rPr>
              <a:t>SUPERVISORY ROLE</a:t>
            </a:r>
          </a:p>
        </p:txBody>
      </p:sp>
      <p:sp>
        <p:nvSpPr>
          <p:cNvPr id="3" name="Content Placeholder 2">
            <a:extLst>
              <a:ext uri="{FF2B5EF4-FFF2-40B4-BE49-F238E27FC236}">
                <a16:creationId xmlns:a16="http://schemas.microsoft.com/office/drawing/2014/main" id="{B45CCEF1-A126-FF41-BE7A-C9EEEE0E5A2B}"/>
              </a:ext>
            </a:extLst>
          </p:cNvPr>
          <p:cNvSpPr>
            <a:spLocks noGrp="1"/>
          </p:cNvSpPr>
          <p:nvPr>
            <p:ph idx="1"/>
          </p:nvPr>
        </p:nvSpPr>
        <p:spPr>
          <a:xfrm>
            <a:off x="4926873" y="2181286"/>
            <a:ext cx="6829031" cy="4406170"/>
          </a:xfrm>
        </p:spPr>
        <p:txBody>
          <a:bodyPr/>
          <a:lstStyle/>
          <a:p>
            <a:r>
              <a:rPr lang="en-US" b="1" i="1"/>
              <a:t>MPs exercise the control over the executive through parliamentary intervention such as question hour, zero hour, special mention motion, no- confidence motion, cencor motion and other discussions. </a:t>
            </a:r>
          </a:p>
          <a:p>
            <a:r>
              <a:rPr lang="en-US" b="1" i="1"/>
              <a:t>MPs are entitled with supervisory role as the member of public account. </a:t>
            </a:r>
          </a:p>
          <a:p>
            <a:r>
              <a:rPr lang="en-US" b="1" i="1"/>
              <a:t>They estimate public understanding of various other departments Related to various standing and ad-hoc committees.</a:t>
            </a:r>
          </a:p>
          <a:p>
            <a:pPr marL="457200" indent="-457200">
              <a:buFont typeface="+mj-lt"/>
              <a:buAutoNum type="arabicPeriod"/>
            </a:pPr>
            <a:endParaRPr lang="en-US" b="1" i="1"/>
          </a:p>
          <a:p>
            <a:pPr marL="457200" indent="-457200">
              <a:buFont typeface="+mj-lt"/>
              <a:buAutoNum type="arabicPeriod"/>
            </a:pPr>
            <a:endParaRPr lang="en-US" b="1" i="1"/>
          </a:p>
          <a:p>
            <a:pPr marL="457200" indent="-457200">
              <a:buFont typeface="+mj-lt"/>
              <a:buAutoNum type="arabicPeriod"/>
            </a:pPr>
            <a:endParaRPr lang="en-US" b="1" i="1"/>
          </a:p>
        </p:txBody>
      </p:sp>
      <p:pic>
        <p:nvPicPr>
          <p:cNvPr id="4" name="Picture 4">
            <a:extLst>
              <a:ext uri="{FF2B5EF4-FFF2-40B4-BE49-F238E27FC236}">
                <a16:creationId xmlns:a16="http://schemas.microsoft.com/office/drawing/2014/main" id="{A2F07DAE-A5BC-6942-BC78-A378681EDEFA}"/>
              </a:ext>
            </a:extLst>
          </p:cNvPr>
          <p:cNvPicPr>
            <a:picLocks noChangeAspect="1"/>
          </p:cNvPicPr>
          <p:nvPr/>
        </p:nvPicPr>
        <p:blipFill>
          <a:blip r:embed="rId2"/>
          <a:stretch>
            <a:fillRect/>
          </a:stretch>
        </p:blipFill>
        <p:spPr>
          <a:xfrm>
            <a:off x="771803" y="2181286"/>
            <a:ext cx="4287592" cy="3599321"/>
          </a:xfrm>
          <a:prstGeom prst="rect">
            <a:avLst/>
          </a:prstGeom>
        </p:spPr>
      </p:pic>
    </p:spTree>
    <p:extLst>
      <p:ext uri="{BB962C8B-B14F-4D97-AF65-F5344CB8AC3E}">
        <p14:creationId xmlns:p14="http://schemas.microsoft.com/office/powerpoint/2010/main" val="377494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734F-E97B-6E41-9FB8-840FCD9EF9AF}"/>
              </a:ext>
            </a:extLst>
          </p:cNvPr>
          <p:cNvSpPr>
            <a:spLocks noGrp="1"/>
          </p:cNvSpPr>
          <p:nvPr>
            <p:ph type="title"/>
          </p:nvPr>
        </p:nvSpPr>
        <p:spPr>
          <a:xfrm>
            <a:off x="588608" y="751588"/>
            <a:ext cx="8125881" cy="508553"/>
          </a:xfrm>
        </p:spPr>
        <p:txBody>
          <a:bodyPr/>
          <a:lstStyle/>
          <a:p>
            <a:r>
              <a:rPr lang="en-US" b="1" i="1">
                <a:solidFill>
                  <a:schemeClr val="accent1">
                    <a:lumMod val="60000"/>
                    <a:lumOff val="40000"/>
                  </a:schemeClr>
                </a:solidFill>
              </a:rPr>
              <a:t>ELECTORAL ROLE</a:t>
            </a:r>
          </a:p>
        </p:txBody>
      </p:sp>
      <p:sp>
        <p:nvSpPr>
          <p:cNvPr id="3" name="Content Placeholder 2">
            <a:extLst>
              <a:ext uri="{FF2B5EF4-FFF2-40B4-BE49-F238E27FC236}">
                <a16:creationId xmlns:a16="http://schemas.microsoft.com/office/drawing/2014/main" id="{9AE97CD6-8819-514E-8683-52B71D930ACF}"/>
              </a:ext>
            </a:extLst>
          </p:cNvPr>
          <p:cNvSpPr>
            <a:spLocks noGrp="1"/>
          </p:cNvSpPr>
          <p:nvPr>
            <p:ph idx="1"/>
          </p:nvPr>
        </p:nvSpPr>
        <p:spPr>
          <a:xfrm>
            <a:off x="304632" y="1910931"/>
            <a:ext cx="11285103" cy="2206709"/>
          </a:xfrm>
        </p:spPr>
        <p:txBody>
          <a:bodyPr/>
          <a:lstStyle/>
          <a:p>
            <a:r>
              <a:rPr lang="en-US" b="1" i="1"/>
              <a:t>On the electoral role of MPs participate in the election of :1) president and vice president, 2) On the oter hand in lok sabha MPs select speaker and deputy speaker of the house, 3)In Rajya Sabha MP elect the vice chairman of the rajya sabha.</a:t>
            </a:r>
          </a:p>
          <a:p>
            <a:endParaRPr lang="en-US" b="1" i="1"/>
          </a:p>
          <a:p>
            <a:r>
              <a:rPr lang="en-US" b="1" i="1"/>
              <a:t>MPs are also part of process for impeachment of the president and removal of vice president and judges of High Court and supreme Court </a:t>
            </a:r>
          </a:p>
        </p:txBody>
      </p:sp>
      <p:pic>
        <p:nvPicPr>
          <p:cNvPr id="6" name="Picture 6">
            <a:extLst>
              <a:ext uri="{FF2B5EF4-FFF2-40B4-BE49-F238E27FC236}">
                <a16:creationId xmlns:a16="http://schemas.microsoft.com/office/drawing/2014/main" id="{DA66020D-056E-474E-85F7-3DEBB5FDDC53}"/>
              </a:ext>
            </a:extLst>
          </p:cNvPr>
          <p:cNvPicPr>
            <a:picLocks noChangeAspect="1"/>
          </p:cNvPicPr>
          <p:nvPr/>
        </p:nvPicPr>
        <p:blipFill>
          <a:blip r:embed="rId2"/>
          <a:stretch>
            <a:fillRect/>
          </a:stretch>
        </p:blipFill>
        <p:spPr>
          <a:xfrm>
            <a:off x="2464803" y="4218228"/>
            <a:ext cx="7723854" cy="2374742"/>
          </a:xfrm>
          <a:prstGeom prst="rect">
            <a:avLst/>
          </a:prstGeom>
        </p:spPr>
      </p:pic>
    </p:spTree>
    <p:extLst>
      <p:ext uri="{BB962C8B-B14F-4D97-AF65-F5344CB8AC3E}">
        <p14:creationId xmlns:p14="http://schemas.microsoft.com/office/powerpoint/2010/main" val="136113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895B-9E94-164F-8027-2A7C426CA44B}"/>
              </a:ext>
            </a:extLst>
          </p:cNvPr>
          <p:cNvSpPr>
            <a:spLocks noGrp="1"/>
          </p:cNvSpPr>
          <p:nvPr>
            <p:ph type="title"/>
          </p:nvPr>
        </p:nvSpPr>
        <p:spPr>
          <a:xfrm>
            <a:off x="872580" y="686310"/>
            <a:ext cx="9404723" cy="927224"/>
          </a:xfrm>
        </p:spPr>
        <p:txBody>
          <a:bodyPr/>
          <a:lstStyle/>
          <a:p>
            <a:r>
              <a:rPr lang="en-US" b="1">
                <a:solidFill>
                  <a:schemeClr val="accent1">
                    <a:lumMod val="60000"/>
                    <a:lumOff val="40000"/>
                  </a:schemeClr>
                </a:solidFill>
              </a:rPr>
              <a:t>BUDGETARY ROLE </a:t>
            </a:r>
          </a:p>
        </p:txBody>
      </p:sp>
      <p:sp>
        <p:nvSpPr>
          <p:cNvPr id="3" name="Content Placeholder 2">
            <a:extLst>
              <a:ext uri="{FF2B5EF4-FFF2-40B4-BE49-F238E27FC236}">
                <a16:creationId xmlns:a16="http://schemas.microsoft.com/office/drawing/2014/main" id="{70C09360-63B0-1B4D-93D0-BDDFD157511F}"/>
              </a:ext>
            </a:extLst>
          </p:cNvPr>
          <p:cNvSpPr>
            <a:spLocks noGrp="1"/>
          </p:cNvSpPr>
          <p:nvPr>
            <p:ph idx="1"/>
          </p:nvPr>
        </p:nvSpPr>
        <p:spPr>
          <a:xfrm>
            <a:off x="4330620" y="2116622"/>
            <a:ext cx="7817793" cy="4195481"/>
          </a:xfrm>
        </p:spPr>
        <p:txBody>
          <a:bodyPr/>
          <a:lstStyle/>
          <a:p>
            <a:r>
              <a:rPr lang="en-US" b="1" i="1"/>
              <a:t>One of the crucial functions of the MPs is to check the financial affairs of the state.</a:t>
            </a:r>
          </a:p>
          <a:p>
            <a:r>
              <a:rPr lang="en-US" b="1" i="1"/>
              <a:t>Article 263(3) it is one of the delegated power of the Members, the budget Is therefore present on the Parliament. </a:t>
            </a:r>
          </a:p>
          <a:p>
            <a:r>
              <a:rPr lang="en-US" b="1" i="1"/>
              <a:t>The MPs can control over the budget through different manners :during the debate and discuss of the budget and on post budgeterg control.</a:t>
            </a:r>
          </a:p>
          <a:p>
            <a:r>
              <a:rPr lang="en-US" b="1" i="1"/>
              <a:t>Example in public account committee consist of the 22 members of MPs where 15 from lok sabha and 7 member from rajya sabha. </a:t>
            </a:r>
          </a:p>
          <a:p>
            <a:pPr marL="0" indent="0">
              <a:buNone/>
            </a:pPr>
            <a:endParaRPr lang="en-US" b="1" i="1"/>
          </a:p>
        </p:txBody>
      </p:sp>
      <p:pic>
        <p:nvPicPr>
          <p:cNvPr id="5" name="Picture 5">
            <a:extLst>
              <a:ext uri="{FF2B5EF4-FFF2-40B4-BE49-F238E27FC236}">
                <a16:creationId xmlns:a16="http://schemas.microsoft.com/office/drawing/2014/main" id="{8D65BA7A-9EF1-CF47-A909-5435D7590B7C}"/>
              </a:ext>
            </a:extLst>
          </p:cNvPr>
          <p:cNvPicPr>
            <a:picLocks noChangeAspect="1"/>
          </p:cNvPicPr>
          <p:nvPr/>
        </p:nvPicPr>
        <p:blipFill>
          <a:blip r:embed="rId2"/>
          <a:stretch>
            <a:fillRect/>
          </a:stretch>
        </p:blipFill>
        <p:spPr>
          <a:xfrm rot="10800000" flipV="1">
            <a:off x="736885" y="2195575"/>
            <a:ext cx="3593735" cy="2857313"/>
          </a:xfrm>
          <a:prstGeom prst="rect">
            <a:avLst/>
          </a:prstGeom>
        </p:spPr>
      </p:pic>
    </p:spTree>
    <p:extLst>
      <p:ext uri="{BB962C8B-B14F-4D97-AF65-F5344CB8AC3E}">
        <p14:creationId xmlns:p14="http://schemas.microsoft.com/office/powerpoint/2010/main" val="577373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70E3-DDA4-EB44-8CB7-E98F679295B6}"/>
              </a:ext>
            </a:extLst>
          </p:cNvPr>
          <p:cNvSpPr>
            <a:spLocks noGrp="1"/>
          </p:cNvSpPr>
          <p:nvPr>
            <p:ph type="title"/>
          </p:nvPr>
        </p:nvSpPr>
        <p:spPr>
          <a:xfrm>
            <a:off x="1004634" y="513721"/>
            <a:ext cx="7346743" cy="697381"/>
          </a:xfrm>
        </p:spPr>
        <p:txBody>
          <a:bodyPr/>
          <a:lstStyle/>
          <a:p>
            <a:r>
              <a:rPr lang="en-US" b="1" i="1">
                <a:solidFill>
                  <a:schemeClr val="accent1">
                    <a:lumMod val="60000"/>
                    <a:lumOff val="40000"/>
                  </a:schemeClr>
                </a:solidFill>
              </a:rPr>
              <a:t>REPRESENTATIVE ROLE </a:t>
            </a:r>
          </a:p>
        </p:txBody>
      </p:sp>
      <p:sp>
        <p:nvSpPr>
          <p:cNvPr id="3" name="Content Placeholder 2">
            <a:extLst>
              <a:ext uri="{FF2B5EF4-FFF2-40B4-BE49-F238E27FC236}">
                <a16:creationId xmlns:a16="http://schemas.microsoft.com/office/drawing/2014/main" id="{6F93BCD3-E31A-494A-A340-744961CF8C65}"/>
              </a:ext>
            </a:extLst>
          </p:cNvPr>
          <p:cNvSpPr>
            <a:spLocks noGrp="1"/>
          </p:cNvSpPr>
          <p:nvPr>
            <p:ph idx="1"/>
          </p:nvPr>
        </p:nvSpPr>
        <p:spPr>
          <a:xfrm>
            <a:off x="666345" y="1669050"/>
            <a:ext cx="6741502" cy="3818769"/>
          </a:xfrm>
        </p:spPr>
        <p:txBody>
          <a:bodyPr>
            <a:normAutofit fontScale="85000" lnSpcReduction="20000"/>
          </a:bodyPr>
          <a:lstStyle/>
          <a:p>
            <a:r>
              <a:rPr lang="en-US" b="1" i="1"/>
              <a:t>Every MP is entitled to express his problem related to his and her constituency.</a:t>
            </a:r>
          </a:p>
          <a:p>
            <a:r>
              <a:rPr lang="en-US" b="1" i="1"/>
              <a:t>MPs are given power with power to bring questions, Involve in the debate related to his constituency. </a:t>
            </a:r>
          </a:p>
          <a:p>
            <a:r>
              <a:rPr lang="en-US" b="1" i="1"/>
              <a:t>MPs are also given with power to implement various project in their respective constituency </a:t>
            </a:r>
          </a:p>
          <a:p>
            <a:r>
              <a:rPr lang="en-US" b="1" i="1"/>
              <a:t>They take time to time reviews of those projects at various levels of the project. For example a) District level collector,b)state government, c) central government level. </a:t>
            </a:r>
          </a:p>
          <a:p>
            <a:r>
              <a:rPr lang="en-US" b="1" i="1"/>
              <a:t>Mr PM Modi frequently followed of administration regarding various projects related to his constituency varanasi. </a:t>
            </a:r>
          </a:p>
          <a:p>
            <a:endParaRPr lang="en-US" b="1" i="1"/>
          </a:p>
          <a:p>
            <a:pPr marL="0" indent="0">
              <a:buNone/>
            </a:pPr>
            <a:r>
              <a:rPr lang="en-US" b="1" i="1"/>
              <a:t>  </a:t>
            </a:r>
          </a:p>
        </p:txBody>
      </p:sp>
      <p:pic>
        <p:nvPicPr>
          <p:cNvPr id="4" name="Picture 4">
            <a:extLst>
              <a:ext uri="{FF2B5EF4-FFF2-40B4-BE49-F238E27FC236}">
                <a16:creationId xmlns:a16="http://schemas.microsoft.com/office/drawing/2014/main" id="{9627932D-51A8-9445-B9BC-55E6AC7CD841}"/>
              </a:ext>
            </a:extLst>
          </p:cNvPr>
          <p:cNvPicPr>
            <a:picLocks noChangeAspect="1"/>
          </p:cNvPicPr>
          <p:nvPr/>
        </p:nvPicPr>
        <p:blipFill>
          <a:blip r:embed="rId2"/>
          <a:stretch>
            <a:fillRect/>
          </a:stretch>
        </p:blipFill>
        <p:spPr>
          <a:xfrm>
            <a:off x="8013088" y="1835572"/>
            <a:ext cx="3335082" cy="3186856"/>
          </a:xfrm>
          <a:prstGeom prst="rect">
            <a:avLst/>
          </a:prstGeom>
        </p:spPr>
      </p:pic>
      <p:sp>
        <p:nvSpPr>
          <p:cNvPr id="5" name="TextBox 4">
            <a:extLst>
              <a:ext uri="{FF2B5EF4-FFF2-40B4-BE49-F238E27FC236}">
                <a16:creationId xmlns:a16="http://schemas.microsoft.com/office/drawing/2014/main" id="{1E06FCE4-C5E1-9541-839C-8CAB37E15988}"/>
              </a:ext>
            </a:extLst>
          </p:cNvPr>
          <p:cNvSpPr txBox="1"/>
          <p:nvPr/>
        </p:nvSpPr>
        <p:spPr>
          <a:xfrm flipV="1">
            <a:off x="585342" y="5626256"/>
            <a:ext cx="6123571" cy="369332"/>
          </a:xfrm>
          <a:prstGeom prst="rect">
            <a:avLst/>
          </a:prstGeom>
          <a:noFill/>
        </p:spPr>
        <p:txBody>
          <a:bodyPr wrap="square" rtlCol="0">
            <a:spAutoFit/>
          </a:bodyPr>
          <a:lstStyle/>
          <a:p>
            <a:pPr algn="l"/>
            <a:r>
              <a:rPr lang="en-US"/>
              <a:t>______________</a:t>
            </a:r>
          </a:p>
        </p:txBody>
      </p:sp>
    </p:spTree>
    <p:extLst>
      <p:ext uri="{BB962C8B-B14F-4D97-AF65-F5344CB8AC3E}">
        <p14:creationId xmlns:p14="http://schemas.microsoft.com/office/powerpoint/2010/main" val="183162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POWER AND FUNCTIONS OF MEMBER OF PARLIAMENT </vt:lpstr>
      <vt:lpstr>Member of parliament </vt:lpstr>
      <vt:lpstr>LEGISLATIVE ROLE </vt:lpstr>
      <vt:lpstr>SUPERVISORY ROLE</vt:lpstr>
      <vt:lpstr>ELECTORAL ROLE</vt:lpstr>
      <vt:lpstr>BUDGETARY ROLE </vt:lpstr>
      <vt:lpstr>REPRESENTATIVE ROLE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919718349119</dc:creator>
  <cp:lastModifiedBy>919718349119</cp:lastModifiedBy>
  <cp:revision>18</cp:revision>
  <dcterms:created xsi:type="dcterms:W3CDTF">2020-10-20T12:13:46Z</dcterms:created>
  <dcterms:modified xsi:type="dcterms:W3CDTF">2020-10-22T13:29:51Z</dcterms:modified>
</cp:coreProperties>
</file>