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4" r:id="rId4"/>
    <p:sldId id="265" r:id="rId5"/>
    <p:sldId id="267" r:id="rId6"/>
    <p:sldId id="269" r:id="rId7"/>
    <p:sldId id="266" r:id="rId8"/>
    <p:sldId id="268" r:id="rId9"/>
    <p:sldId id="270" r:id="rId10"/>
    <p:sldId id="258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FF00"/>
    <a:srgbClr val="00FFFF"/>
    <a:srgbClr val="FDFD07"/>
    <a:srgbClr val="F79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CE571-4E05-40A4-A48D-334960F07568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86F37-EBFB-4C47-8A4A-FB81E320C4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82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86F37-EBFB-4C47-8A4A-FB81E320C4C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746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05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868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4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09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68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5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319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19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7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6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08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9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3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458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5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46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2CCA53-3B95-436F-8169-944AEB16D0AE}" type="datetimeFigureOut">
              <a:rPr lang="en-IN" smtClean="0"/>
              <a:t>21-04-2021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685B42-D48F-44F8-AD9A-1EE8F1562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02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08012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lgerian" pitchFamily="82" charset="0"/>
              </a:rPr>
              <a:t>BAR CHARTS</a:t>
            </a:r>
            <a:endParaRPr lang="en-IN" sz="5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517232"/>
            <a:ext cx="7647709" cy="1224136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                                    Presented by –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                                                        *  </a:t>
            </a:r>
            <a:r>
              <a:rPr lang="en-US" sz="2400" b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Muskan</a:t>
            </a:r>
            <a:r>
              <a:rPr lang="en-US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Kaur</a:t>
            </a:r>
            <a:r>
              <a:rPr lang="en-US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(MAT/19/56)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                                                          *  </a:t>
            </a:r>
            <a:r>
              <a:rPr lang="en-US" sz="2400" b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Palak</a:t>
            </a:r>
            <a:r>
              <a:rPr lang="en-US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Kathuria</a:t>
            </a:r>
            <a:r>
              <a:rPr lang="en-US" sz="24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IrisUPC" pitchFamily="34" charset="-34"/>
              </a:rPr>
              <a:t>(MAT/19/10)</a:t>
            </a:r>
          </a:p>
          <a:p>
            <a:endParaRPr lang="en-US" sz="2400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IrisUPC" pitchFamily="34" charset="-34"/>
            </a:endParaRPr>
          </a:p>
          <a:p>
            <a:endParaRPr lang="en-US" b="1" dirty="0" smtClean="0">
              <a:solidFill>
                <a:schemeClr val="tx1"/>
              </a:solidFill>
              <a:latin typeface="Brush Script MT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Brush Script MT" pitchFamily="66" charset="0"/>
            </a:endParaRPr>
          </a:p>
          <a:p>
            <a:endParaRPr lang="en-US" b="1" dirty="0" smtClean="0">
              <a:solidFill>
                <a:schemeClr val="tx1"/>
              </a:solidFill>
              <a:latin typeface="Brush Script MT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Brush Script MT" pitchFamily="66" charset="0"/>
            </a:endParaRPr>
          </a:p>
          <a:p>
            <a:endParaRPr lang="en-US" b="1" dirty="0" smtClean="0">
              <a:solidFill>
                <a:schemeClr val="tx1"/>
              </a:solidFill>
              <a:latin typeface="Brush Script MT" pitchFamily="66" charset="0"/>
            </a:endParaRPr>
          </a:p>
          <a:p>
            <a:endParaRPr lang="en-IN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69674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622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65988"/>
            <a:ext cx="7488832" cy="70104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How to make a bar chart in “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R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” SOFTWARE?</a:t>
            </a:r>
            <a:endParaRPr lang="en-IN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9361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-&gt; R uses the function barplot( ) to create bar charts . R can draw both vertical and horizontal bars in the bar chart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0" y="1988840"/>
            <a:ext cx="79208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486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EXAMPLE  1: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060122"/>
            <a:ext cx="8928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</a:rPr>
              <a:t>Consider a matrix as follows:</a:t>
            </a:r>
          </a:p>
          <a:p>
            <a:endParaRPr lang="en-US" dirty="0">
              <a:solidFill>
                <a:srgbClr val="00FF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Garden &lt;-c(47,19,50,46,9,4)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Hedgerow&lt;-c(10,3,0,16,3,0)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Parkland&lt;-c(40,5,10,8,0,6)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Pasture&lt;-c(2,0,7,4,0,0)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Woodland&lt;-c(2,2,0,0,2,0)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m&lt;-cbind(Garden, Hedgerow, Parkland,  Pasture, Woodland)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861048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[1, ]     47          10         40          2      2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[2, ]     19           3           5          0        2 [3, ]     50           0           10         7       0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[4, ]     46           16          8           4      0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[5, ]      9             3           0           0       2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[6, ]      4             0           6           0      0</a:t>
            </a:r>
            <a:endParaRPr lang="en-IN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88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lgerian" panose="04020705040A02060702" pitchFamily="82" charset="0"/>
            </a:endParaRPr>
          </a:p>
          <a:p>
            <a:r>
              <a:rPr lang="en-US" sz="2400" dirty="0" smtClean="0">
                <a:latin typeface="Algerian" panose="04020705040A02060702" pitchFamily="82" charset="0"/>
              </a:rPr>
              <a:t>barplot (m,col=‘lightgreen’)</a:t>
            </a:r>
            <a:endParaRPr lang="en-IN" sz="2400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1444"/>
            <a:ext cx="7560840" cy="4761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785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48680"/>
            <a:ext cx="372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Example 2 :</a:t>
            </a:r>
            <a:endParaRPr lang="en-IN" sz="32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8692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Data is given in a vector  form:</a:t>
            </a:r>
          </a:p>
          <a:p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ain&lt;-c(3,5,7,5,3,2,6,8,5,6,9,8)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ain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[1]  3  5  7   5  3  2  6  8  5  6  9  8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barplot(rain)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month&lt;-c(“Jan”, “Feb” , “Mar” , “Apr” , “May”,  “June” , “July” , ”Aug”, “Sep” , “Oct”, “Nov”,  “Dec”)</a:t>
            </a:r>
          </a:p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barplot(rain, names=month, xlab=‘Month’, ylab=‘rain’ , col=‘red’)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806489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485916"/>
            <a:ext cx="6191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lgerian" pitchFamily="82" charset="0"/>
              </a:rPr>
              <a:t>* T.H.A.N.K.  Y.O.U *</a:t>
            </a:r>
            <a:endParaRPr lang="en-IN" sz="5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86409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olonna MT" pitchFamily="82" charset="0"/>
              </a:rPr>
              <a:t>INTRODUCTION:</a:t>
            </a:r>
            <a:endParaRPr lang="en-IN" sz="4800" b="1" dirty="0">
              <a:solidFill>
                <a:srgbClr val="FF0000"/>
              </a:solidFill>
              <a:latin typeface="Colonna MT" pitchFamily="8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9552" y="551723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47664" y="1771652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*</a:t>
            </a:r>
            <a:r>
              <a:rPr lang="en-US" b="1" dirty="0"/>
              <a:t>A bar chart or bar graph is a chart or graph that presents categorical data with rectangular bars with heights or lengths proportional to the values that they represent. The bars can be plotted vertically or horizontally. A vertical bar chart is sometimes called a column </a:t>
            </a:r>
            <a:r>
              <a:rPr lang="en-US" b="1" dirty="0" smtClean="0"/>
              <a:t>chart.</a:t>
            </a:r>
            <a:endParaRPr lang="en-IN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715206" y="3501008"/>
            <a:ext cx="5421510" cy="1477569"/>
          </a:xfrm>
        </p:spPr>
        <p:txBody>
          <a:bodyPr>
            <a:norm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*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Bar Charts are widely used because they convey information in a readily understood fashion. It shows data that falls into discrete categories. </a:t>
            </a:r>
            <a:endParaRPr lang="en-IN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980728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latin typeface="Baskerville Old Face" panose="02020602080505020303" pitchFamily="18" charset="0"/>
              </a:rPr>
              <a:t>TYPES OF BARCHARTS</a:t>
            </a:r>
            <a:endParaRPr lang="en-IN" sz="20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665333"/>
            <a:ext cx="4608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THERE ARE TWO TYPES OF BARCHARTS : </a:t>
            </a:r>
            <a:endParaRPr lang="en-IN" sz="14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endParaRPr lang="en-IN" sz="1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VERTICAL BAR CHART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HORIZONTAL BAR CHART</a:t>
            </a:r>
            <a:endParaRPr lang="en-IN" sz="1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3240360" cy="15208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22157"/>
            <a:ext cx="2143125" cy="214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7214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05273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>
                <a:latin typeface="Berlin Sans FB" panose="020E0602020502020306" pitchFamily="34" charset="0"/>
              </a:rPr>
              <a:t>VERTICAL BAR CHART:</a:t>
            </a:r>
            <a:endParaRPr lang="en-IN" sz="36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13285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 graph that visually displays data using vertical bars going up from the bottom, whose lengths are proportional to quantities they represent. It can be used when one axis cannot have a numerical scale.</a:t>
            </a:r>
            <a:endParaRPr lang="en-IN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86" y="3140968"/>
            <a:ext cx="4968552" cy="3032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0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798735" cy="2225631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Berlin Sans FB" panose="020E0602020502020306" pitchFamily="34" charset="0"/>
              </a:rPr>
              <a:t>THERE ARE FURTHER MORE TYPES OF VERTICAL BAR CHARTS:</a:t>
            </a:r>
            <a:endParaRPr lang="en-IN" sz="28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7" y="3140968"/>
            <a:ext cx="6150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Baskerville Old Face" panose="02020602080505020303" pitchFamily="18" charset="0"/>
              </a:rPr>
              <a:t>1.VERTICAL STACKED BAR CHART</a:t>
            </a:r>
          </a:p>
          <a:p>
            <a:endParaRPr lang="en-IN" sz="2400" dirty="0" smtClean="0">
              <a:latin typeface="Baskerville Old Face" panose="02020602080505020303" pitchFamily="18" charset="0"/>
            </a:endParaRPr>
          </a:p>
          <a:p>
            <a:r>
              <a:rPr lang="en-IN" sz="2400" dirty="0" smtClean="0">
                <a:latin typeface="Baskerville Old Face" panose="02020602080505020303" pitchFamily="18" charset="0"/>
              </a:rPr>
              <a:t>2. GROUPED VERTICAL BAR CHART</a:t>
            </a:r>
          </a:p>
          <a:p>
            <a:endParaRPr lang="en-IN" sz="2400" dirty="0">
              <a:latin typeface="Baskerville Old Face" panose="02020602080505020303" pitchFamily="18" charset="0"/>
            </a:endParaRPr>
          </a:p>
          <a:p>
            <a:r>
              <a:rPr lang="en-IN" sz="2400" dirty="0" smtClean="0">
                <a:latin typeface="Baskerville Old Face" panose="02020602080505020303" pitchFamily="18" charset="0"/>
              </a:rPr>
              <a:t>3. SEGMENTED VERTICAL BAR CHART</a:t>
            </a:r>
            <a:endParaRPr lang="en-IN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6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3071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Arial Rounded MT Bold" panose="020F0704030504030204" pitchFamily="34" charset="0"/>
              </a:rPr>
              <a:t>VERTICAL STACKED BAR CHART:</a:t>
            </a:r>
          </a:p>
          <a:p>
            <a:r>
              <a:rPr lang="en-IN" dirty="0">
                <a:latin typeface="Arial Rounded MT Bold" panose="020F0704030504030204" pitchFamily="34" charset="0"/>
              </a:rPr>
              <a:t> </a:t>
            </a:r>
            <a:r>
              <a:rPr lang="en-IN" dirty="0" smtClean="0">
                <a:latin typeface="Arial Rounded MT Bold" panose="020F0704030504030204" pitchFamily="34" charset="0"/>
              </a:rPr>
              <a:t>   </a:t>
            </a:r>
            <a:r>
              <a:rPr lang="en-US" dirty="0"/>
              <a:t>Use a vertical stacked bar chart when you want to view information for one dimension within another dimension.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10" y="1303385"/>
            <a:ext cx="2828925" cy="161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505" y="2205610"/>
            <a:ext cx="4095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Baskerville Old Face" panose="02020602080505020303" pitchFamily="18" charset="0"/>
              </a:rPr>
              <a:t>. </a:t>
            </a:r>
            <a:r>
              <a:rPr lang="en-IN" dirty="0">
                <a:latin typeface="Berlin Sans FB" panose="020E0602020502020306" pitchFamily="34" charset="0"/>
              </a:rPr>
              <a:t>GROUPED VERTICAL BAR </a:t>
            </a:r>
            <a:r>
              <a:rPr lang="en-IN" dirty="0" smtClean="0">
                <a:latin typeface="Berlin Sans FB" panose="020E0602020502020306" pitchFamily="34" charset="0"/>
              </a:rPr>
              <a:t>CHART:</a:t>
            </a:r>
          </a:p>
          <a:p>
            <a:r>
              <a:rPr lang="en-US" dirty="0"/>
              <a:t>A grouped bar </a:t>
            </a:r>
            <a:r>
              <a:rPr lang="en-US" dirty="0" smtClean="0"/>
              <a:t>chart is </a:t>
            </a:r>
            <a:r>
              <a:rPr lang="en-US" dirty="0"/>
              <a:t>a type of bar graph that is used to represent and compare different categories of two or more groups.</a:t>
            </a:r>
            <a:endParaRPr lang="en-IN" dirty="0">
              <a:latin typeface="Baskerville Old Face" panose="02020602080505020303" pitchFamily="18" charset="0"/>
            </a:endParaRP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27" y="3102461"/>
            <a:ext cx="2304256" cy="1334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354" y="3772851"/>
            <a:ext cx="38655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Baskerville Old Face" panose="02020602080505020303" pitchFamily="18" charset="0"/>
              </a:rPr>
              <a:t>SEGMENTED VERTICAL BAR </a:t>
            </a:r>
            <a:r>
              <a:rPr lang="en-IN" dirty="0" smtClean="0">
                <a:latin typeface="Baskerville Old Face" panose="02020602080505020303" pitchFamily="18" charset="0"/>
              </a:rPr>
              <a:t>CHART:</a:t>
            </a:r>
            <a:endParaRPr lang="en-IN" dirty="0">
              <a:latin typeface="Baskerville Old Face" panose="02020602080505020303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stacked bar chart has become quite popular; it is used for grouping or categorizing the parts of a whole</a:t>
            </a:r>
            <a:r>
              <a:rPr lang="en-US" dirty="0"/>
              <a:t>.</a:t>
            </a:r>
            <a:endParaRPr lang="en-IN" b="1" dirty="0"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42" y="4616724"/>
            <a:ext cx="3456385" cy="13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836712"/>
            <a:ext cx="585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>
                <a:latin typeface="Berlin Sans FB" panose="020E0602020502020306" pitchFamily="34" charset="0"/>
              </a:rPr>
              <a:t>HORIZONTAL BAR CHARTS:</a:t>
            </a:r>
            <a:endParaRPr lang="en-IN" sz="3600" dirty="0"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Horizontal bar graphs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 represent the data 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horizontally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It is a 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graph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 whose 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bars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 are drawn 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horizontally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. The data categories are shown on the vertical axis and the data values are shown on the 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horizontal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axis.</a:t>
            </a:r>
            <a:endParaRPr lang="en-IN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90" y="3085658"/>
            <a:ext cx="594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798735" cy="1303867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HERE ARE SOME TYPES OF HORIZONTAL BAR CHARTS: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852936"/>
            <a:ext cx="6120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2000" dirty="0" smtClean="0">
                <a:latin typeface="Baskerville Old Face" panose="02020602080505020303" pitchFamily="18" charset="0"/>
              </a:rPr>
              <a:t>HORIZONTAL STACKED BAR CHART</a:t>
            </a:r>
          </a:p>
          <a:p>
            <a:pPr marL="342900" indent="-342900">
              <a:buAutoNum type="arabicPeriod"/>
            </a:pPr>
            <a:endParaRPr lang="en-IN" sz="2000" dirty="0" smtClean="0">
              <a:latin typeface="Baskerville Old Face" panose="02020602080505020303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IN" sz="2000" dirty="0" smtClean="0">
                <a:latin typeface="Baskerville Old Face" panose="02020602080505020303" pitchFamily="18" charset="0"/>
              </a:rPr>
              <a:t>HORIZONTAL GROUPED BAR CHART</a:t>
            </a:r>
          </a:p>
          <a:p>
            <a:pPr marL="342900" indent="-342900">
              <a:buFontTx/>
              <a:buAutoNum type="arabicPeriod"/>
            </a:pPr>
            <a:endParaRPr lang="en-IN" sz="2000" dirty="0">
              <a:latin typeface="Baskerville Old Face" panose="02020602080505020303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IN" sz="2000" dirty="0" smtClean="0">
                <a:latin typeface="Baskerville Old Face" panose="02020602080505020303" pitchFamily="18" charset="0"/>
              </a:rPr>
              <a:t>SEGMENTED HORIZONTAL BAR CHART</a:t>
            </a:r>
            <a:endParaRPr lang="en-IN" sz="2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22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36730" y="609225"/>
            <a:ext cx="489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>
                <a:latin typeface="Baskerville Old Face" panose="02020602080505020303" pitchFamily="18" charset="0"/>
              </a:rPr>
              <a:t>HORIZONTAL STACKED BAR </a:t>
            </a:r>
            <a:r>
              <a:rPr lang="en-IN" dirty="0" smtClean="0">
                <a:latin typeface="Baskerville Old Face" panose="02020602080505020303" pitchFamily="18" charset="0"/>
              </a:rPr>
              <a:t>CHART:</a:t>
            </a:r>
          </a:p>
          <a:p>
            <a:r>
              <a:rPr lang="en-US" dirty="0" smtClean="0"/>
              <a:t>Horizontal </a:t>
            </a:r>
            <a:r>
              <a:rPr lang="en-US" dirty="0"/>
              <a:t>bar graphs represent the data horizontally. It is a graph whose bars are drawn horizontally. </a:t>
            </a:r>
            <a:endParaRPr lang="en-IN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81" y="485741"/>
            <a:ext cx="2409366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730" y="2090857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2. </a:t>
            </a:r>
            <a:r>
              <a:rPr lang="en-IN" dirty="0">
                <a:latin typeface="Baskerville Old Face" panose="02020602080505020303" pitchFamily="18" charset="0"/>
              </a:rPr>
              <a:t>HORIZONTAL GROUPED BAR </a:t>
            </a:r>
            <a:r>
              <a:rPr lang="en-IN" dirty="0" smtClean="0">
                <a:latin typeface="Baskerville Old Face" panose="02020602080505020303" pitchFamily="18" charset="0"/>
              </a:rPr>
              <a:t>CHART</a:t>
            </a:r>
            <a:r>
              <a:rPr lang="en-IN" dirty="0" smtClean="0"/>
              <a:t>:</a:t>
            </a:r>
          </a:p>
          <a:p>
            <a:r>
              <a:rPr lang="en-US" dirty="0"/>
              <a:t>It is a graph whose bars are drawn horizontally. The data categories are shown on the vertical axis and the data values are shown on the horizontal </a:t>
            </a:r>
            <a:r>
              <a:rPr lang="en-US" dirty="0" smtClean="0"/>
              <a:t>axis.</a:t>
            </a:r>
            <a:endParaRPr lang="en-IN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02" y="2318762"/>
            <a:ext cx="3456384" cy="145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730" y="4105494"/>
            <a:ext cx="3791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Baskerville Old Face" panose="02020602080505020303" pitchFamily="18" charset="0"/>
              </a:rPr>
              <a:t>SEGMENTED HORIZONTAL BAR </a:t>
            </a:r>
            <a:r>
              <a:rPr lang="en-IN" dirty="0" smtClean="0">
                <a:latin typeface="Baskerville Old Face" panose="02020602080505020303" pitchFamily="18" charset="0"/>
              </a:rPr>
              <a:t>CHART:</a:t>
            </a:r>
          </a:p>
          <a:p>
            <a:r>
              <a:rPr lang="en-US" dirty="0"/>
              <a:t>A segmented Bar chart is one kind of stacked bar chart, but each bar will show 100% of the discrete value.</a:t>
            </a:r>
            <a:endParaRPr lang="en-IN" dirty="0">
              <a:latin typeface="Baskerville Old Face" panose="02020602080505020303" pitchFamily="18" charset="0"/>
            </a:endParaRPr>
          </a:p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2" r="4295" b="15767"/>
          <a:stretch/>
        </p:blipFill>
        <p:spPr>
          <a:xfrm>
            <a:off x="4696563" y="3919578"/>
            <a:ext cx="3456384" cy="21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35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</TotalTime>
  <Words>523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Aharoni</vt:lpstr>
      <vt:lpstr>Algerian</vt:lpstr>
      <vt:lpstr>Arial</vt:lpstr>
      <vt:lpstr>Arial Black</vt:lpstr>
      <vt:lpstr>Arial Rounded MT Bold</vt:lpstr>
      <vt:lpstr>Baskerville Old Face</vt:lpstr>
      <vt:lpstr>Berlin Sans FB</vt:lpstr>
      <vt:lpstr>Brush Script MT</vt:lpstr>
      <vt:lpstr>Calibri</vt:lpstr>
      <vt:lpstr>Cambria Math</vt:lpstr>
      <vt:lpstr>Colonna MT</vt:lpstr>
      <vt:lpstr>Garamond</vt:lpstr>
      <vt:lpstr>IrisUPC</vt:lpstr>
      <vt:lpstr>Organic</vt:lpstr>
      <vt:lpstr>BAR CHARTS</vt:lpstr>
      <vt:lpstr>INTRODUCTION:</vt:lpstr>
      <vt:lpstr>PowerPoint Presentation</vt:lpstr>
      <vt:lpstr>PowerPoint Presentation</vt:lpstr>
      <vt:lpstr>THERE ARE FURTHER MORE TYPES OF VERTICAL BAR CHARTS:</vt:lpstr>
      <vt:lpstr>PowerPoint Presentation</vt:lpstr>
      <vt:lpstr>PowerPoint Presentation</vt:lpstr>
      <vt:lpstr>HERE ARE SOME TYPES OF HORIZONTAL BAR CHARTS:</vt:lpstr>
      <vt:lpstr>PowerPoint Presentation</vt:lpstr>
      <vt:lpstr>How to make a bar chart in “R” SOFTWARE?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CHART</dc:title>
  <dc:creator>sony</dc:creator>
  <cp:lastModifiedBy>Windows User</cp:lastModifiedBy>
  <cp:revision>23</cp:revision>
  <dcterms:created xsi:type="dcterms:W3CDTF">2021-04-18T08:07:12Z</dcterms:created>
  <dcterms:modified xsi:type="dcterms:W3CDTF">2021-04-21T13:07:10Z</dcterms:modified>
</cp:coreProperties>
</file>