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  <p:sldId id="260" r:id="rId8"/>
    <p:sldId id="263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7F1"/>
    <a:srgbClr val="F03F2B"/>
    <a:srgbClr val="344529"/>
    <a:srgbClr val="2B3922"/>
    <a:srgbClr val="2E3722"/>
    <a:srgbClr val="B8D233"/>
    <a:srgbClr val="5CC6D6"/>
    <a:srgbClr val="F8D22F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latin typeface="Algerian" panose="04020705040A02060702" pitchFamily="82" charset="0"/>
              </a:rPr>
              <a:t>BOX PLOTTING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536587"/>
            <a:ext cx="4775075" cy="898044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en-US" sz="8000" dirty="0" err="1">
                <a:solidFill>
                  <a:schemeClr val="tx1"/>
                </a:solidFill>
                <a:latin typeface="Cooper Black" panose="0208090404030B020404" pitchFamily="18" charset="0"/>
              </a:rPr>
              <a:t>Sarmistha</a:t>
            </a:r>
            <a:r>
              <a:rPr lang="en-US" sz="8000" dirty="0">
                <a:solidFill>
                  <a:schemeClr val="tx1"/>
                </a:solidFill>
                <a:latin typeface="Cooper Black" panose="0208090404030B020404" pitchFamily="18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ooper Black" panose="0208090404030B020404" pitchFamily="18" charset="0"/>
              </a:rPr>
              <a:t>Sutar</a:t>
            </a:r>
            <a:r>
              <a:rPr lang="en-US" sz="8000" dirty="0">
                <a:solidFill>
                  <a:schemeClr val="tx1"/>
                </a:solidFill>
                <a:latin typeface="Cooper Black" panose="0208090404030B0204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7200" dirty="0">
                <a:solidFill>
                  <a:schemeClr val="tx1"/>
                </a:solidFill>
                <a:latin typeface="Cooper Black" panose="0208090404030B020404" pitchFamily="18" charset="0"/>
              </a:rPr>
              <a:t>College Roll No. : MAT/19/69</a:t>
            </a:r>
          </a:p>
          <a:p>
            <a:pPr>
              <a:spcAft>
                <a:spcPts val="600"/>
              </a:spcAft>
            </a:pPr>
            <a:r>
              <a:rPr lang="en-US" sz="7200" dirty="0">
                <a:solidFill>
                  <a:schemeClr val="tx1"/>
                </a:solidFill>
                <a:latin typeface="Cooper Black" panose="0208090404030B020404" pitchFamily="18" charset="0"/>
              </a:rPr>
              <a:t>University Roll No. : 19044563024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6C69-C059-4529-97D3-754A79B5A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"/>
            <a:ext cx="10058400" cy="1748790"/>
          </a:xfrm>
        </p:spPr>
        <p:txBody>
          <a:bodyPr/>
          <a:lstStyle/>
          <a:p>
            <a:pPr algn="ctr"/>
            <a:r>
              <a:rPr lang="en-IN" b="1" u="sng" dirty="0">
                <a:highlight>
                  <a:srgbClr val="FFFF00"/>
                </a:highlight>
                <a:latin typeface="Algerian" panose="04020705040A02060702" pitchFamily="82" charset="0"/>
              </a:rPr>
              <a:t>WHAT IS BOX PLOT?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D880-45BE-436D-ADFD-598E1870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74470"/>
            <a:ext cx="10146030" cy="4663440"/>
          </a:xfrm>
        </p:spPr>
        <p:txBody>
          <a:bodyPr>
            <a:normAutofit fontScale="70000" lnSpcReduction="20000"/>
          </a:bodyPr>
          <a:lstStyle/>
          <a:p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Boxplot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 as Whisker Box Plot </a:t>
            </a: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a method for graphically depicting groups of numerical data through their quartiles. 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box plot presents a lot of information in a complete and compact manner. </a:t>
            </a:r>
          </a:p>
          <a:p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form of boxplot shows – median value, the quartiles and the </a:t>
            </a:r>
            <a:r>
              <a:rPr lang="en-IN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maximium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minimum values.</a:t>
            </a:r>
          </a:p>
          <a:p>
            <a:pPr marL="0" indent="0">
              <a:buNone/>
            </a:pP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sz="1800" dirty="0"/>
          </a:p>
          <a:p>
            <a:endParaRPr lang="en-IN" sz="2600" dirty="0"/>
          </a:p>
          <a:p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boxplot() command is used to form a boxplot in R. </a:t>
            </a:r>
          </a:p>
          <a:p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or multiple vectors and numeric columns of a data frame can be used to form box plot.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74944EB-6446-4D8A-ADD7-21B37267E5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31" t="42163" r="30344" b="20319"/>
          <a:stretch/>
        </p:blipFill>
        <p:spPr>
          <a:xfrm>
            <a:off x="2457450" y="2811780"/>
            <a:ext cx="5931176" cy="247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0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A110C-07F3-4412-B546-E7E7B3BAB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4340"/>
            <a:ext cx="10306050" cy="1485900"/>
          </a:xfrm>
        </p:spPr>
        <p:txBody>
          <a:bodyPr/>
          <a:lstStyle/>
          <a:p>
            <a:pPr algn="ctr"/>
            <a:r>
              <a:rPr lang="en-IN" b="1" u="sng" dirty="0">
                <a:highlight>
                  <a:srgbClr val="FFFF00"/>
                </a:highlight>
                <a:latin typeface="Algerian" panose="04020705040A02060702" pitchFamily="82" charset="0"/>
              </a:rPr>
              <a:t>USES OF BOX PLOT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FD5E1-9B40-44DD-B692-387A80CA1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540" y="1725930"/>
            <a:ext cx="9646920" cy="43205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plot is used to visualise complex data where you have multiple data sets. 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useful for comparing samples.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form a boxplot for a single sample or for multiple samples. 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box-whisker plot is also useful to visualize a single sample because you can show outliers if you choose.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often used in explanatory data analysis.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analyse Symmetry of Data.</a:t>
            </a:r>
          </a:p>
          <a:p>
            <a:pPr>
              <a:lnSpc>
                <a:spcPct val="150000"/>
              </a:lnSpc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F30CD-F6C1-4A97-AB16-1CA7E6087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8610"/>
            <a:ext cx="10058400" cy="1634490"/>
          </a:xfrm>
        </p:spPr>
        <p:txBody>
          <a:bodyPr/>
          <a:lstStyle/>
          <a:p>
            <a:pPr algn="ctr"/>
            <a:r>
              <a:rPr lang="en-IN" b="1" u="sng" dirty="0">
                <a:highlight>
                  <a:srgbClr val="FFFF00"/>
                </a:highlight>
                <a:latin typeface="Algerian" panose="04020705040A02060702" pitchFamily="82" charset="0"/>
              </a:rPr>
              <a:t>CUSTOMIZATION OF BOXPLOT IN 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C6CB5-4CBB-4AF6-A932-8CEB7FC8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52870"/>
            <a:ext cx="10058400" cy="36998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: to set the labels of boxplots which are by default 1 and 2. </a:t>
            </a:r>
          </a:p>
          <a:p>
            <a:pPr>
              <a:lnSpc>
                <a:spcPct val="150000"/>
              </a:lnSpc>
            </a:pPr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xlab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to label or give title to x-axis.</a:t>
            </a:r>
          </a:p>
          <a:p>
            <a:pPr>
              <a:lnSpc>
                <a:spcPct val="150000"/>
              </a:lnSpc>
            </a:pPr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ylab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to label or give title to y-axis. 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range=0 : to extend the whiskers to maximum and minimum value. 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 : to give colour to boxplot. 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: to give title to the boxplot </a:t>
            </a:r>
          </a:p>
          <a:p>
            <a:pPr>
              <a:lnSpc>
                <a:spcPct val="150000"/>
              </a:lnSpc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horizontal=TRUE : for horizontal box plots.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D57DD-1FB1-4DE9-9F50-1F27E4F6DBD6}"/>
              </a:ext>
            </a:extLst>
          </p:cNvPr>
          <p:cNvSpPr txBox="1"/>
          <p:nvPr/>
        </p:nvSpPr>
        <p:spPr>
          <a:xfrm>
            <a:off x="1200150" y="1508224"/>
            <a:ext cx="857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03F2B"/>
                </a:solidFill>
                <a:latin typeface="Arial Black" panose="020B0A04020102020204" pitchFamily="34" charset="0"/>
              </a:rPr>
              <a:t>We can customize and enhance the appearance of box plot by using following commands :-</a:t>
            </a:r>
          </a:p>
        </p:txBody>
      </p:sp>
    </p:spTree>
    <p:extLst>
      <p:ext uri="{BB962C8B-B14F-4D97-AF65-F5344CB8AC3E}">
        <p14:creationId xmlns:p14="http://schemas.microsoft.com/office/powerpoint/2010/main" val="42471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FC94-7651-4A98-8AD1-50FB12EC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1024"/>
            <a:ext cx="10161494" cy="1535498"/>
          </a:xfrm>
        </p:spPr>
        <p:txBody>
          <a:bodyPr/>
          <a:lstStyle/>
          <a:p>
            <a:pPr algn="ctr"/>
            <a:r>
              <a:rPr lang="en-IN" b="1" u="sng" dirty="0">
                <a:highlight>
                  <a:srgbClr val="FFFF00"/>
                </a:highlight>
                <a:latin typeface="Algerian" panose="04020705040A02060702" pitchFamily="82" charset="0"/>
              </a:rPr>
              <a:t>EXAMPLES OF BOX PLOT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5082-459A-4C04-907E-35EBA79D8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272209"/>
            <a:ext cx="10263809" cy="5021014"/>
          </a:xfrm>
        </p:spPr>
        <p:txBody>
          <a:bodyPr>
            <a:normAutofit/>
          </a:bodyPr>
          <a:lstStyle/>
          <a:p>
            <a:r>
              <a:rPr lang="en-US" sz="2000" u="sng" dirty="0">
                <a:latin typeface="Arial Black" panose="020B0A04020102020204" pitchFamily="34" charset="0"/>
              </a:rPr>
              <a:t>Boxplot using vectors</a:t>
            </a:r>
            <a:r>
              <a:rPr lang="en-US" sz="2000" dirty="0">
                <a:latin typeface="Arial Black" panose="020B0A04020102020204" pitchFamily="34" charset="0"/>
              </a:rPr>
              <a:t> 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given the following data: Red: 5, 4, 3, 6, 8, 7, 9, 0, 2, 4, 5 ; Pink: 3, 2, 4, 5, 6, 7, 2, 3, 4, 2, 4 ; Create boxplot for these 2 vectors. Do not give main title. And give names to the 2 components as x and 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u="sng" dirty="0">
                <a:highlight>
                  <a:srgbClr val="F03F2B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Command </a:t>
            </a:r>
            <a:r>
              <a:rPr lang="en-IN" sz="2000" dirty="0">
                <a:highlight>
                  <a:srgbClr val="F03F2B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Red&lt;-c(5,4,3,6,8,7,9,0,2,4,5)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Pink&lt;-c(3,2,4,5,6,7,2,3,4,2,4)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boxplot(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Red,Pink,name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=c('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x','y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’))</a:t>
            </a:r>
          </a:p>
          <a:p>
            <a:pPr marL="0" indent="0">
              <a:buNone/>
            </a:pPr>
            <a:r>
              <a:rPr lang="en-IN" sz="2000" u="sng" dirty="0">
                <a:highlight>
                  <a:srgbClr val="F03F2B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en-IN" sz="2000" dirty="0">
                <a:highlight>
                  <a:srgbClr val="F03F2B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en-IN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77D922-E6CD-458E-909E-0AF7CB74F6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912" t="54120" r="2831" b="16062"/>
          <a:stretch/>
        </p:blipFill>
        <p:spPr>
          <a:xfrm>
            <a:off x="2756647" y="4094922"/>
            <a:ext cx="2703249" cy="219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2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0017-1948-45A4-BAEC-560A7573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8296"/>
            <a:ext cx="10038522" cy="1321904"/>
          </a:xfrm>
        </p:spPr>
        <p:txBody>
          <a:bodyPr/>
          <a:lstStyle/>
          <a:p>
            <a:pPr algn="ctr"/>
            <a:r>
              <a:rPr lang="en-IN" b="1" u="sng" dirty="0">
                <a:highlight>
                  <a:srgbClr val="FFFF00"/>
                </a:highlight>
                <a:latin typeface="Algerian" panose="04020705040A02060702" pitchFamily="82" charset="0"/>
              </a:rPr>
              <a:t>EXAMPLES OF BOX PLOT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4172-D50A-4002-9DB5-6BBF8737E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535" y="1311965"/>
            <a:ext cx="11046369" cy="4640779"/>
          </a:xfrm>
        </p:spPr>
        <p:txBody>
          <a:bodyPr/>
          <a:lstStyle/>
          <a:p>
            <a:r>
              <a:rPr lang="en-US" sz="2000" u="sng" dirty="0">
                <a:latin typeface="Arial Black" panose="020B0A04020102020204" pitchFamily="34" charset="0"/>
              </a:rPr>
              <a:t>Boxplot using numeric columns of data frame</a:t>
            </a:r>
            <a:r>
              <a:rPr lang="en-US" sz="2000" dirty="0">
                <a:latin typeface="Arial Black" panose="020B0A04020102020204" pitchFamily="34" charset="0"/>
              </a:rPr>
              <a:t> :-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mtcars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inbuilt data set. Draw boxplot for mpg  and </a:t>
            </a:r>
            <a:r>
              <a:rPr lang="en-US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cyl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columns. Give suitable customizations. </a:t>
            </a:r>
          </a:p>
          <a:p>
            <a:pPr marL="0" indent="0">
              <a:buNone/>
            </a:pPr>
            <a:r>
              <a:rPr lang="en-IN" sz="2400" u="sng" dirty="0">
                <a:highlight>
                  <a:srgbClr val="F03F2B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Command </a:t>
            </a:r>
            <a:r>
              <a:rPr lang="en-IN" sz="2400" dirty="0">
                <a:highlight>
                  <a:srgbClr val="F03F2B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boxplot(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mtcars$mpg,mtcars$cyl,main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='Mileage Data’,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xlab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='Number of Cylinders',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ylab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='Miles per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Gallon’,col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=c('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green','yellow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'),names=c('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high','low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’))</a:t>
            </a:r>
          </a:p>
          <a:p>
            <a:pPr marL="0" indent="0">
              <a:buNone/>
            </a:pPr>
            <a:r>
              <a:rPr lang="en-IN" sz="2400" u="sng" dirty="0">
                <a:highlight>
                  <a:srgbClr val="F03F2B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en-IN" sz="2400" dirty="0">
                <a:highlight>
                  <a:srgbClr val="F03F2B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400" dirty="0"/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F890CD5-B9CB-4BDA-8729-4DD9022AB2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469" t="50000" r="2500" b="8813"/>
          <a:stretch/>
        </p:blipFill>
        <p:spPr>
          <a:xfrm>
            <a:off x="2405569" y="3537933"/>
            <a:ext cx="2935057" cy="26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6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7E25BF-791A-4AD6-A7A6-5833D3856E4F}"/>
              </a:ext>
            </a:extLst>
          </p:cNvPr>
          <p:cNvSpPr txBox="1"/>
          <p:nvPr/>
        </p:nvSpPr>
        <p:spPr>
          <a:xfrm>
            <a:off x="5921188" y="1905506"/>
            <a:ext cx="5163671" cy="30469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9600" dirty="0">
                <a:solidFill>
                  <a:srgbClr val="FCF7F1"/>
                </a:solidFill>
                <a:latin typeface="Algerian" panose="04020705040A02060702" pitchFamily="82" charset="0"/>
              </a:rPr>
              <a:t>THANK </a:t>
            </a:r>
          </a:p>
          <a:p>
            <a:pPr algn="ctr"/>
            <a:r>
              <a:rPr lang="en-IN" sz="9600" dirty="0">
                <a:solidFill>
                  <a:srgbClr val="FCF7F1"/>
                </a:solidFill>
                <a:latin typeface="Algerian" panose="04020705040A02060702" pitchFamily="82" charset="0"/>
              </a:rPr>
              <a:t>YOU!</a:t>
            </a:r>
          </a:p>
        </p:txBody>
      </p:sp>
    </p:spTree>
    <p:extLst>
      <p:ext uri="{BB962C8B-B14F-4D97-AF65-F5344CB8AC3E}">
        <p14:creationId xmlns:p14="http://schemas.microsoft.com/office/powerpoint/2010/main" val="2804571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{ED888F39-3AE2-4FA3-BD1D-F394808263E1}tf78438558_win32</Template>
  <TotalTime>220</TotalTime>
  <Words>479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 Black</vt:lpstr>
      <vt:lpstr>Century Gothic</vt:lpstr>
      <vt:lpstr>Cooper Black</vt:lpstr>
      <vt:lpstr>Garamond</vt:lpstr>
      <vt:lpstr>Times New Roman</vt:lpstr>
      <vt:lpstr>Wingdings</vt:lpstr>
      <vt:lpstr>SavonVTI</vt:lpstr>
      <vt:lpstr>BOX PLOTTING </vt:lpstr>
      <vt:lpstr>WHAT IS BOX PLOT?</vt:lpstr>
      <vt:lpstr>USES OF BOX PLOT </vt:lpstr>
      <vt:lpstr>CUSTOMIZATION OF BOXPLOT IN R </vt:lpstr>
      <vt:lpstr>EXAMPLES OF BOX PLOT</vt:lpstr>
      <vt:lpstr>EXAMPLES OF BOX PLOT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 PLOTTING</dc:title>
  <dc:creator>MANORANJAN SUTAR</dc:creator>
  <cp:lastModifiedBy>MANORANJAN SUTAR</cp:lastModifiedBy>
  <cp:revision>18</cp:revision>
  <dcterms:created xsi:type="dcterms:W3CDTF">2021-04-18T10:09:43Z</dcterms:created>
  <dcterms:modified xsi:type="dcterms:W3CDTF">2021-04-22T07:32:13Z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