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6" r:id="rId2"/>
    <p:sldId id="282" r:id="rId3"/>
    <p:sldId id="273" r:id="rId4"/>
    <p:sldId id="274" r:id="rId5"/>
    <p:sldId id="275" r:id="rId6"/>
    <p:sldId id="276" r:id="rId7"/>
    <p:sldId id="277" r:id="rId8"/>
    <p:sldId id="305" r:id="rId9"/>
    <p:sldId id="266" r:id="rId10"/>
    <p:sldId id="267" r:id="rId11"/>
    <p:sldId id="270" r:id="rId12"/>
    <p:sldId id="268" r:id="rId13"/>
    <p:sldId id="269" r:id="rId14"/>
    <p:sldId id="281" r:id="rId15"/>
    <p:sldId id="265" r:id="rId16"/>
    <p:sldId id="284" r:id="rId17"/>
    <p:sldId id="257" r:id="rId18"/>
    <p:sldId id="262" r:id="rId19"/>
    <p:sldId id="263" r:id="rId20"/>
    <p:sldId id="264" r:id="rId21"/>
    <p:sldId id="258" r:id="rId22"/>
    <p:sldId id="286" r:id="rId23"/>
    <p:sldId id="288" r:id="rId24"/>
    <p:sldId id="290" r:id="rId25"/>
    <p:sldId id="261" r:id="rId26"/>
    <p:sldId id="298" r:id="rId27"/>
    <p:sldId id="304" r:id="rId28"/>
    <p:sldId id="259" r:id="rId29"/>
    <p:sldId id="295" r:id="rId30"/>
    <p:sldId id="296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C492-EFB4-495C-9FDD-05DA759095DA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917F-FB3E-48EC-AE0E-E45A524208C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917F-FB3E-48EC-AE0E-E45A524208CE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1597-4612-4B97-B3E6-C4FC5D36D2F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16FA86-DBB1-4721-BA84-A1EE4172F336}" type="datetimeFigureOut">
              <a:rPr lang="en-IN" smtClean="0"/>
              <a:pPr/>
              <a:t>27-01-2022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F62CB7-3616-44D3-AB5B-42FE42071A8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File:Es-Ciudad_de_Mexico.og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04664"/>
            <a:ext cx="73520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 smtClean="0">
              <a:latin typeface="Andalus" pitchFamily="18" charset="-78"/>
              <a:cs typeface="Andalus" pitchFamily="18" charset="-78"/>
            </a:endParaRP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4868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ucrosiaUPC" pitchFamily="18" charset="-34"/>
                <a:cs typeface="EucrosiaUPC" pitchFamily="18" charset="-34"/>
              </a:rPr>
              <a:t>MEXICO</a:t>
            </a:r>
            <a:endParaRPr lang="en-IN" sz="96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3" y="3645025"/>
            <a:ext cx="4118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Presented by:</a:t>
            </a:r>
          </a:p>
          <a:p>
            <a:r>
              <a:rPr lang="en-US" sz="3600" dirty="0" smtClean="0">
                <a:latin typeface="Algerian" pitchFamily="82" charset="0"/>
              </a:rPr>
              <a:t>SIMRAN KAUR</a:t>
            </a:r>
          </a:p>
          <a:p>
            <a:r>
              <a:rPr lang="en-US" sz="3600" dirty="0" smtClean="0">
                <a:latin typeface="Algerian" pitchFamily="82" charset="0"/>
              </a:rPr>
              <a:t>HARNOOR KAUR</a:t>
            </a:r>
          </a:p>
          <a:p>
            <a:r>
              <a:rPr lang="en-US" sz="3600" dirty="0" smtClean="0">
                <a:latin typeface="Algerian" pitchFamily="82" charset="0"/>
              </a:rPr>
              <a:t>SUSHMEET KAUR</a:t>
            </a:r>
          </a:p>
          <a:p>
            <a:r>
              <a:rPr lang="en-US" sz="3600" dirty="0" smtClean="0">
                <a:latin typeface="Algerian" pitchFamily="82" charset="0"/>
              </a:rPr>
              <a:t>DIVYANSHI KOHLI</a:t>
            </a:r>
            <a:endParaRPr lang="en-IN" sz="36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204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lgerian" pitchFamily="82" charset="0"/>
              </a:rPr>
              <a:t>            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CLIMATE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climate of Mexico is highly varied.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Temperature here remain high throughout the year.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The optimum time to visit is generally between </a:t>
            </a:r>
            <a:r>
              <a:rPr lang="en-US" sz="28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DECEMBER to APRIL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when there is virtually no rain.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coolest months are between </a:t>
            </a:r>
            <a:r>
              <a:rPr lang="en-US" sz="28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DECEMBER and FEBRUARY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while the wet season begins in the south in MAY and lasts until OCTOBER.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1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     VISITING MEXICO IN JANUARY –     FEBRUARY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Dry season across most of Mexico.</a:t>
            </a:r>
          </a:p>
          <a:p>
            <a:endParaRPr lang="en-US" sz="40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Warm months across the country.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Ideal for exploring or for time on the beach</a:t>
            </a:r>
            <a:r>
              <a:rPr lang="en-US" sz="2800" dirty="0" smtClean="0"/>
              <a:t>.</a:t>
            </a:r>
            <a:endParaRPr lang="en-IN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8" y="1"/>
            <a:ext cx="6336703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         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CURRENCY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MEXICAN PESO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As one of the oldest currencies in north America, the original Mexican Peso followed the design of the Spanish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Sihar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dollar and eight-piece</a:t>
            </a:r>
          </a:p>
          <a:p>
            <a:endParaRPr lang="en-US" dirty="0" smtClean="0"/>
          </a:p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      LANGUAGE</a:t>
            </a:r>
          </a:p>
          <a:p>
            <a:endParaRPr lang="en-US" dirty="0" smtClean="0"/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Main language –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SPANISH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Minority language – Catalan,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Chipilo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,  Venetian dialect 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Immigrant language -- English</a:t>
            </a:r>
          </a:p>
        </p:txBody>
      </p:sp>
      <p:pic>
        <p:nvPicPr>
          <p:cNvPr id="2050" name="Picture 2" descr="C:\Users\Simran\Downloads\IMG_20161001_19424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3"/>
            <a:ext cx="2771800" cy="2420888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39000" t="-2000" r="-16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MEXICAN  CUISINES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basic staples remain native food such as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Corn,beans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Chilli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peppers. The most important of which were meat from domesticated animals ,dairy products and various herbs and lots of species.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Famous Cuisines</a:t>
            </a:r>
          </a:p>
          <a:p>
            <a:r>
              <a:rPr lang="en-US" sz="2400" b="1" dirty="0" err="1" smtClean="0"/>
              <a:t>Pozole</a:t>
            </a:r>
            <a:r>
              <a:rPr lang="en-US" sz="2400" b="1" dirty="0" smtClean="0"/>
              <a:t> – Pre-Hispanic Soup</a:t>
            </a:r>
          </a:p>
          <a:p>
            <a:r>
              <a:rPr lang="en-US" sz="2400" b="1" dirty="0" smtClean="0"/>
              <a:t>Tacos al pastor– Historic dish of tacos</a:t>
            </a:r>
          </a:p>
          <a:p>
            <a:r>
              <a:rPr lang="en-US" sz="2400" b="1" dirty="0" smtClean="0"/>
              <a:t>Chiles en </a:t>
            </a:r>
            <a:r>
              <a:rPr lang="en-US" sz="2400" b="1" dirty="0" err="1" smtClean="0"/>
              <a:t>Nogada</a:t>
            </a:r>
            <a:r>
              <a:rPr lang="en-US" sz="2400" b="1" dirty="0" smtClean="0"/>
              <a:t>– Patriotic dish</a:t>
            </a:r>
          </a:p>
          <a:p>
            <a:r>
              <a:rPr lang="en-US" sz="2400" b="1" dirty="0" err="1" smtClean="0"/>
              <a:t>Elote</a:t>
            </a:r>
            <a:r>
              <a:rPr lang="en-US" sz="2400" b="1" dirty="0" smtClean="0"/>
              <a:t> – Corn</a:t>
            </a:r>
          </a:p>
          <a:p>
            <a:r>
              <a:rPr lang="en-US" sz="2400" b="1" dirty="0" smtClean="0"/>
              <a:t>Mole – a rice sauce</a:t>
            </a:r>
          </a:p>
          <a:p>
            <a:r>
              <a:rPr lang="en-US" sz="2400" b="1" dirty="0" smtClean="0"/>
              <a:t>Guacamole – side dish</a:t>
            </a:r>
          </a:p>
          <a:p>
            <a:r>
              <a:rPr lang="en-US" sz="2400" b="1" dirty="0" smtClean="0"/>
              <a:t>Tamales – corn dough with fillings</a:t>
            </a:r>
          </a:p>
          <a:p>
            <a:r>
              <a:rPr lang="en-US" sz="2400" b="1" dirty="0" smtClean="0"/>
              <a:t>Tostadas – toasted dish</a:t>
            </a:r>
          </a:p>
          <a:p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3158-1587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484785"/>
            <a:ext cx="7352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7200" dirty="0" smtClean="0">
                <a:latin typeface="Algerian" pitchFamily="82" charset="0"/>
              </a:rPr>
              <a:t>ACCESSIBILITY</a:t>
            </a:r>
            <a:endParaRPr lang="en-US" sz="7200" dirty="0">
              <a:latin typeface="Algerian" pitchFamily="82" charset="0"/>
            </a:endParaRPr>
          </a:p>
          <a:p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7138988" cy="3581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lang="en-US" sz="2400" cap="none" dirty="0" smtClean="0">
                <a:solidFill>
                  <a:srgbClr val="333333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can reach MEXICO by flight </a:t>
            </a:r>
            <a:br>
              <a:rPr lang="en-US" sz="2400" cap="none" dirty="0" smtClean="0">
                <a:solidFill>
                  <a:srgbClr val="333333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Benito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juarez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airport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Screenshot_2016-10-05-16-26-58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47656" y="0"/>
            <a:ext cx="3096344" cy="19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 descr="Screenshot_2016-10-05-16-27-24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4049" y="4365105"/>
            <a:ext cx="3953123" cy="229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988841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airport terminals have a number of elevators ,ramps, and electric walkways.</a:t>
            </a:r>
          </a:p>
          <a:p>
            <a:endParaRPr lang="en-US" sz="2000" dirty="0" smtClean="0"/>
          </a:p>
          <a:p>
            <a:r>
              <a:rPr lang="en-US" sz="2000" dirty="0" smtClean="0"/>
              <a:t>Terminal 1 in the domestic and international departure areas and the domestic car park</a:t>
            </a:r>
          </a:p>
          <a:p>
            <a:endParaRPr lang="en-US" sz="2000" dirty="0" smtClean="0"/>
          </a:p>
          <a:p>
            <a:r>
              <a:rPr lang="en-US" sz="2000" dirty="0" smtClean="0"/>
              <a:t>Terminal 2 in the departure lounges and the car park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2492897"/>
            <a:ext cx="929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lgerian" pitchFamily="82" charset="0"/>
              </a:rPr>
              <a:t>ACCOMODATIONS</a:t>
            </a:r>
            <a:endParaRPr lang="en-IN" sz="72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5"/>
            <a:ext cx="6983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Baskerville Old Face" pitchFamily="18" charset="0"/>
              <a:cs typeface="AngsanaUPC" pitchFamily="18" charset="-34"/>
            </a:endParaRPr>
          </a:p>
          <a:p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  <a:cs typeface="AngsanaUPC" pitchFamily="18" charset="-34"/>
              </a:rPr>
              <a:t>Zocalo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  <a:cs typeface="AngsanaUPC" pitchFamily="18" charset="-34"/>
              </a:rPr>
              <a:t> Central Hotel </a:t>
            </a:r>
          </a:p>
          <a:p>
            <a:endParaRPr lang="en-US" sz="4800" b="1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  <a:cs typeface="AngsanaUPC" pitchFamily="18" charset="-34"/>
            </a:endParaRP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Location: </a:t>
            </a:r>
            <a:r>
              <a:rPr lang="en-US" sz="3200" dirty="0" smtClean="0">
                <a:latin typeface="Baskerville Old Face" pitchFamily="18" charset="0"/>
                <a:cs typeface="AngsanaUPC" pitchFamily="18" charset="-34"/>
              </a:rPr>
              <a:t>Centro </a:t>
            </a:r>
            <a:r>
              <a:rPr lang="en-US" sz="3200" dirty="0" err="1" smtClean="0">
                <a:latin typeface="Baskerville Old Face" pitchFamily="18" charset="0"/>
                <a:cs typeface="AngsanaUPC" pitchFamily="18" charset="-34"/>
              </a:rPr>
              <a:t>Historico</a:t>
            </a:r>
            <a:endParaRPr lang="en-US" sz="3200" dirty="0" smtClean="0">
              <a:latin typeface="Baskerville Old Face" pitchFamily="18" charset="0"/>
              <a:cs typeface="AngsanaUPC" pitchFamily="18" charset="-34"/>
            </a:endParaRP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Amenities:  </a:t>
            </a:r>
            <a:r>
              <a:rPr lang="en-US" sz="3200" dirty="0" smtClean="0">
                <a:latin typeface="Baskerville Old Face" pitchFamily="18" charset="0"/>
                <a:cs typeface="AngsanaUPC" pitchFamily="18" charset="-34"/>
              </a:rPr>
              <a:t>Free </a:t>
            </a:r>
            <a:r>
              <a:rPr lang="en-US" sz="3200" dirty="0" err="1" smtClean="0">
                <a:latin typeface="Baskerville Old Face" pitchFamily="18" charset="0"/>
                <a:cs typeface="AngsanaUPC" pitchFamily="18" charset="-34"/>
              </a:rPr>
              <a:t>wi</a:t>
            </a:r>
            <a:r>
              <a:rPr lang="en-US" sz="3200" dirty="0" smtClean="0">
                <a:latin typeface="Baskerville Old Face" pitchFamily="18" charset="0"/>
                <a:cs typeface="AngsanaUPC" pitchFamily="18" charset="-34"/>
              </a:rPr>
              <a:t>-</a:t>
            </a:r>
            <a:r>
              <a:rPr lang="en-US" sz="3200" dirty="0" err="1" smtClean="0">
                <a:latin typeface="Baskerville Old Face" pitchFamily="18" charset="0"/>
                <a:cs typeface="AngsanaUPC" pitchFamily="18" charset="-34"/>
              </a:rPr>
              <a:t>fi</a:t>
            </a:r>
            <a:r>
              <a:rPr lang="en-US" sz="3200" dirty="0" smtClean="0">
                <a:latin typeface="Baskerville Old Face" pitchFamily="18" charset="0"/>
                <a:cs typeface="AngsanaUPC" pitchFamily="18" charset="-34"/>
              </a:rPr>
              <a:t>,</a:t>
            </a:r>
          </a:p>
          <a:p>
            <a:r>
              <a:rPr lang="en-US" sz="3200" dirty="0" smtClean="0">
                <a:latin typeface="Baskerville Old Face" pitchFamily="18" charset="0"/>
                <a:cs typeface="AngsanaUPC" pitchFamily="18" charset="-34"/>
              </a:rPr>
              <a:t>Free breakfast, Laundry service, Room service, Kid-friendly, Restaurant.</a:t>
            </a:r>
            <a:endParaRPr lang="en-US" sz="3200" dirty="0">
              <a:latin typeface="Baskerville Old Face" pitchFamily="18" charset="0"/>
              <a:cs typeface="AngsanaUPC" pitchFamily="18" charset="-34"/>
            </a:endParaRPr>
          </a:p>
          <a:p>
            <a:endParaRPr lang="en-IN" sz="5400" dirty="0">
              <a:latin typeface="Baskerville Old Face" pitchFamily="18" charset="0"/>
              <a:cs typeface="AngsanaUPC" pitchFamily="18" charset="-34"/>
            </a:endParaRPr>
          </a:p>
        </p:txBody>
      </p:sp>
      <p:pic>
        <p:nvPicPr>
          <p:cNvPr id="6" name="Picture 5" descr="z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764705"/>
            <a:ext cx="2483768" cy="3895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35697" y="332657"/>
            <a:ext cx="4262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3 STAR HOTEL</a:t>
            </a:r>
            <a:endParaRPr lang="en-IN" sz="48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1"/>
            <a:ext cx="60121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       </a:t>
            </a:r>
            <a:r>
              <a:rPr lang="en-US" sz="4800" dirty="0" smtClean="0">
                <a:latin typeface="Algerian" pitchFamily="82" charset="0"/>
                <a:cs typeface="Andalus" pitchFamily="18" charset="-78"/>
              </a:rPr>
              <a:t>4 Star Hotel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   JM Marriott Hotel</a:t>
            </a:r>
          </a:p>
          <a:p>
            <a:r>
              <a:rPr lang="en-US" sz="4800" b="1" dirty="0" smtClean="0">
                <a:latin typeface="Arabic Typesetting" pitchFamily="66" charset="-78"/>
                <a:cs typeface="Arabic Typesetting" pitchFamily="66" charset="-78"/>
              </a:rPr>
              <a:t>Location: </a:t>
            </a:r>
            <a:r>
              <a:rPr lang="en-US" sz="4800" b="1" dirty="0" err="1" smtClean="0">
                <a:latin typeface="Arabic Typesetting" pitchFamily="66" charset="-78"/>
                <a:cs typeface="Arabic Typesetting" pitchFamily="66" charset="-78"/>
              </a:rPr>
              <a:t>Polanco</a:t>
            </a:r>
            <a:r>
              <a:rPr lang="en-US" sz="4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r>
              <a:rPr lang="en-US" sz="4800" b="1" dirty="0" smtClean="0">
                <a:latin typeface="Arabic Typesetting" pitchFamily="66" charset="-78"/>
                <a:cs typeface="Arabic Typesetting" pitchFamily="66" charset="-78"/>
              </a:rPr>
              <a:t>Amenities</a:t>
            </a:r>
            <a:r>
              <a:rPr lang="en-US" sz="2800" dirty="0" smtClean="0">
                <a:latin typeface="Arial Rounded MT Bold" pitchFamily="34" charset="0"/>
                <a:cs typeface="Andalus" pitchFamily="18" charset="-78"/>
              </a:rPr>
              <a:t>: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Laundry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service,room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service,kid-friendly,hot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tub,spa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endParaRPr lang="en-IN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C:\Users\Simran\Downloads\New folder\mex 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332656"/>
            <a:ext cx="2631519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3789041"/>
            <a:ext cx="6281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      HYATT  REGENCY</a:t>
            </a:r>
          </a:p>
          <a:p>
            <a:r>
              <a:rPr lang="en-US" sz="5400" dirty="0" smtClean="0">
                <a:latin typeface="Arabic Typesetting" pitchFamily="66" charset="-78"/>
                <a:cs typeface="Arabic Typesetting" pitchFamily="66" charset="-78"/>
              </a:rPr>
              <a:t>Location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Polanco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Chaputtepec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5400" dirty="0" smtClean="0">
                <a:latin typeface="Arabic Typesetting" pitchFamily="66" charset="-78"/>
                <a:cs typeface="Arabic Typesetting" pitchFamily="66" charset="-78"/>
              </a:rPr>
              <a:t>Amenities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: Free      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breakfast,restaurant,fitness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centre</a:t>
            </a: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IN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C:\Users\Simran\Downloads\New folder\mex hya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755379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04664"/>
            <a:ext cx="73520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50405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gerian" pitchFamily="82" charset="0"/>
              </a:rPr>
              <a:t>           5 Star Hotel</a:t>
            </a:r>
          </a:p>
          <a:p>
            <a:endParaRPr lang="en-US" sz="4000" dirty="0" smtClean="0">
              <a:latin typeface="Algerian" pitchFamily="82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GRAND VELAS RIVIERA NAYARIT 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Location: Puerto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vallarta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coast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Amenities: </a:t>
            </a:r>
            <a:r>
              <a:rPr lang="en-US" sz="2400" dirty="0" smtClean="0">
                <a:latin typeface="+mj-lt"/>
              </a:rPr>
              <a:t>Room </a:t>
            </a:r>
            <a:r>
              <a:rPr lang="en-US" sz="2400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service,restaurant,fitness</a:t>
            </a:r>
            <a:r>
              <a:rPr lang="en-US" sz="2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centre, outdoor pool, free parking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FOUR SEASONS RESORT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Location::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Puta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Mita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Amenities: Free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wifi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, free parking, outdoor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pool,fitness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centre</a:t>
            </a:r>
          </a:p>
          <a:p>
            <a:endParaRPr lang="en-IN" dirty="0"/>
          </a:p>
        </p:txBody>
      </p:sp>
      <p:pic>
        <p:nvPicPr>
          <p:cNvPr id="5" name="Picture 4" descr="f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149080"/>
            <a:ext cx="396044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764705"/>
            <a:ext cx="3816424" cy="295232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492897"/>
            <a:ext cx="6904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lgerian" pitchFamily="82" charset="0"/>
              </a:rPr>
              <a:t>ATTRACTIONS</a:t>
            </a:r>
            <a:endParaRPr lang="en-IN" sz="80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04665"/>
            <a:ext cx="6768752" cy="1658921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Algerian" pitchFamily="82" charset="0"/>
              </a:rPr>
              <a:t>Must Visit Places in MEXICO CITY!</a:t>
            </a:r>
            <a:endParaRPr lang="en-GB" sz="44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3960440" cy="3600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/>
            <a:r>
              <a:rPr lang="en-US" sz="5200" dirty="0" smtClean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1.AJUSCO</a:t>
            </a:r>
          </a:p>
          <a:p>
            <a:pPr marL="457200" indent="-457200"/>
            <a:endParaRPr lang="en-US" sz="5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Ajusco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is a 3,930 m lava dome volcano located just south of Mexico City,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Mexico.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It is the highest point in the Mexican Federal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District.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4032448" cy="411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23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4716016" cy="1671645"/>
          </a:xfrm>
        </p:spPr>
        <p:txBody>
          <a:bodyPr/>
          <a:lstStyle/>
          <a:p>
            <a:r>
              <a:rPr lang="en-US" b="0" dirty="0" smtClean="0"/>
              <a:t>2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. THE HISTORIC CENTER.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historic center of Mexico City, also known as the Centro or Centro Histórico, is the central neighborhood in Mexico </a:t>
            </a:r>
            <a:r>
              <a:rPr lang="en-US" sz="1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City</a:t>
            </a:r>
            <a:r>
              <a:rPr lang="en-US" sz="1800" b="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GB" sz="1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2538" y="-8059"/>
            <a:ext cx="3672407" cy="1825174"/>
          </a:xfrm>
        </p:spPr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>
                <a:solidFill>
                  <a:srgbClr val="0070C0"/>
                </a:solidFill>
                <a:latin typeface="Algerian" pitchFamily="82" charset="0"/>
              </a:rPr>
              <a:t>THE NATIONAL PALACE</a:t>
            </a:r>
          </a:p>
          <a:p>
            <a:r>
              <a:rPr lang="en-GB" dirty="0" smtClean="0"/>
              <a:t> </a:t>
            </a:r>
            <a:r>
              <a:rPr lang="en-US" sz="1800" b="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National Palace is the seat of the federal executive in Mexico. It is located on Mexico City's main square</a:t>
            </a:r>
            <a:endParaRPr lang="en-GB" sz="1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0" y="3712917"/>
            <a:ext cx="3923928" cy="16561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4.</a:t>
            </a:r>
            <a:r>
              <a:rPr lang="en-US" dirty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lgerian" pitchFamily="82" charset="0"/>
              </a:rPr>
              <a:t>The National </a:t>
            </a:r>
            <a:r>
              <a:rPr lang="en-US" sz="2300" dirty="0" smtClean="0">
                <a:solidFill>
                  <a:srgbClr val="0070C0"/>
                </a:solidFill>
                <a:latin typeface="Algerian" pitchFamily="82" charset="0"/>
              </a:rPr>
              <a:t>Museum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1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National Museum of Anthropology is a national museum of Mexico. </a:t>
            </a:r>
            <a:r>
              <a:rPr lang="en-US" sz="19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</a:t>
            </a:r>
            <a:r>
              <a:rPr lang="en-US" sz="1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the largest and most visited museum in Mexico</a:t>
            </a:r>
            <a:r>
              <a:rPr lang="en-US" sz="1900" dirty="0">
                <a:latin typeface="Andalus" pitchFamily="18" charset="-78"/>
                <a:cs typeface="Andalus" pitchFamily="18" charset="-78"/>
              </a:rPr>
              <a:t>.</a:t>
            </a:r>
            <a:endParaRPr lang="en-GB" sz="19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07496" y="3501009"/>
            <a:ext cx="4536504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2"/>
                </a:solidFill>
              </a:rPr>
              <a:t>5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ACUARIO INBURSA.</a:t>
            </a:r>
          </a:p>
          <a:p>
            <a:pPr marL="45720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1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Acuario Inbursa is an </a:t>
            </a:r>
            <a:r>
              <a:rPr lang="en-US" sz="19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aquarium, Mexico </a:t>
            </a:r>
            <a:r>
              <a:rPr lang="en-US" sz="1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City. It is the largest in Mexico with 3500 square meters of exhibition space and 1.6 million liters of ocean water</a:t>
            </a:r>
            <a:r>
              <a:rPr lang="en-US" sz="1900" dirty="0">
                <a:latin typeface="Andalus" pitchFamily="18" charset="-78"/>
                <a:cs typeface="Andalus" pitchFamily="18" charset="-78"/>
              </a:rPr>
              <a:t>.</a:t>
            </a:r>
            <a:endParaRPr lang="en-GB" sz="19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916833"/>
            <a:ext cx="3384375" cy="167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1628801"/>
            <a:ext cx="3542903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253964"/>
            <a:ext cx="2864788" cy="160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73215"/>
            <a:ext cx="3672408" cy="1445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05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" y="1700808"/>
            <a:ext cx="2987824" cy="1592176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lgerian" pitchFamily="82" charset="0"/>
              </a:rPr>
              <a:t>1.Convention Centre 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A </a:t>
            </a:r>
            <a:r>
              <a:rPr lang="en-US" sz="1800" b="0" dirty="0">
                <a:solidFill>
                  <a:schemeClr val="tx1"/>
                </a:solidFill>
              </a:rPr>
              <a:t>busy place where conventions take place, large television shows are staged and taped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491880" y="1052736"/>
            <a:ext cx="2736304" cy="2376264"/>
          </a:xfrm>
          <a:noFill/>
        </p:spPr>
        <p:txBody>
          <a:bodyPr>
            <a:normAutofit/>
          </a:bodyPr>
          <a:lstStyle/>
          <a:p>
            <a:r>
              <a:rPr lang="en-US" sz="1800" b="0" dirty="0" smtClean="0"/>
              <a:t>2.</a:t>
            </a:r>
            <a:r>
              <a:rPr lang="en-US" sz="1800" b="0" dirty="0"/>
              <a:t> La Quebrada </a:t>
            </a:r>
            <a:endParaRPr lang="en-US" sz="1800" b="0" dirty="0" smtClean="0"/>
          </a:p>
          <a:p>
            <a:r>
              <a:rPr lang="en-US" sz="1800" b="0" dirty="0" smtClean="0">
                <a:solidFill>
                  <a:schemeClr val="tx1"/>
                </a:solidFill>
              </a:rPr>
              <a:t>La </a:t>
            </a:r>
            <a:r>
              <a:rPr lang="en-US" sz="1800" b="0" dirty="0">
                <a:solidFill>
                  <a:schemeClr val="tx1"/>
                </a:solidFill>
              </a:rPr>
              <a:t>Quebrada is perhaps Acapulco's most iconic attraction, a place that has come to symbolize the city itself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72808" cy="144016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lgerian" panose="04020705040A02060702" pitchFamily="82" charset="0"/>
              </a:rPr>
              <a:t>Best places to be visited in Acapulco !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84168" y="1268760"/>
            <a:ext cx="3059832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3.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lgerian" pitchFamily="82" charset="0"/>
              </a:rPr>
              <a:t>La Marina Acapulco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This huge development was built to satisfy the demand for sea-going service. It is primarily designed for weekend tourists.</a:t>
            </a:r>
            <a:endParaRPr lang="en-GB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23528" y="5085184"/>
            <a:ext cx="3240360" cy="177281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GB" b="1" dirty="0" smtClean="0"/>
              <a:t>4</a:t>
            </a:r>
            <a:r>
              <a:rPr lang="en-GB" sz="3800" b="1" dirty="0" smtClean="0">
                <a:solidFill>
                  <a:schemeClr val="tx1"/>
                </a:solidFill>
                <a:latin typeface="Algerian" pitchFamily="82" charset="0"/>
              </a:rPr>
              <a:t>. The </a:t>
            </a:r>
            <a:r>
              <a:rPr lang="en-GB" sz="3800" b="1" dirty="0">
                <a:solidFill>
                  <a:schemeClr val="tx1"/>
                </a:solidFill>
                <a:latin typeface="Algerian" pitchFamily="82" charset="0"/>
              </a:rPr>
              <a:t>Cathedral </a:t>
            </a:r>
            <a:endParaRPr lang="en-GB" sz="3800" b="1" dirty="0" smtClean="0">
              <a:solidFill>
                <a:schemeClr val="tx1"/>
              </a:solidFill>
              <a:latin typeface="Algerian" pitchFamily="82" charset="0"/>
            </a:endParaRPr>
          </a:p>
          <a:p>
            <a:pPr marL="45720" indent="0">
              <a:buNone/>
            </a:pPr>
            <a:r>
              <a:rPr lang="en-US" dirty="0" smtClean="0"/>
              <a:t>This </a:t>
            </a:r>
            <a:r>
              <a:rPr lang="en-US" dirty="0"/>
              <a:t>church is a perfect example of Acapulco's rich history with Spanish, Moorish and native influences.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47864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1"/>
            <a:ext cx="2232248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200"/>
            <a:ext cx="2664296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448272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89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2420889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lgerian" pitchFamily="82" charset="0"/>
              </a:rPr>
              <a:t>AMENITIES</a:t>
            </a:r>
            <a:endParaRPr lang="en-IN" sz="80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6624736" cy="141277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Famous malls 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77073"/>
            <a:ext cx="2987824" cy="71177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Plaza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kukulcan</a:t>
            </a:r>
            <a:endParaRPr lang="en-US" sz="20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55976" y="5445225"/>
            <a:ext cx="4077235" cy="1178074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hilton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Content Placeholder 7" descr="Screenshot_2016-10-04-20-36-50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1"/>
            <a:ext cx="2664296" cy="261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4" descr="Screenshot_2016-10-04-20-32-4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411760" y="4466604"/>
            <a:ext cx="1944216" cy="2391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6" descr="2016-10-04 20.04.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412777"/>
            <a:ext cx="2736304" cy="2234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491880" y="3717033"/>
            <a:ext cx="3006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Centro  Santa Fe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Content Placeholder 7" descr="2016-10-04 20.14.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2461" y="908721"/>
            <a:ext cx="2691539" cy="3538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948264" y="4653137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Gleria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plaza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5105400" cy="15849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Famous restaurants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2976"/>
            <a:ext cx="352044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Mercado 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roma</a:t>
            </a:r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623560" y="2708920"/>
            <a:ext cx="3520440" cy="914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            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danubia</a:t>
            </a:r>
            <a:endParaRPr lang="en-US" sz="32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Content Placeholder 6" descr="2016-10-05 15.58.1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4" y="1196753"/>
            <a:ext cx="4104455" cy="2227126"/>
          </a:xfrm>
        </p:spPr>
      </p:pic>
      <p:pic>
        <p:nvPicPr>
          <p:cNvPr id="8" name="Content Placeholder 7" descr="2016-10-05 15.58.24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635896" cy="2035818"/>
          </a:xfrm>
        </p:spPr>
      </p:pic>
      <p:pic>
        <p:nvPicPr>
          <p:cNvPr id="9" name="Content Placeholder 6" descr="2016-10-05 15.58.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17033"/>
            <a:ext cx="3888432" cy="20162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8" y="5805264"/>
            <a:ext cx="4788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Sir Winston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Curcills</a:t>
            </a:r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 smtClean="0"/>
          </a:p>
        </p:txBody>
      </p:sp>
      <p:pic>
        <p:nvPicPr>
          <p:cNvPr id="11" name="Content Placeholder 7" descr="Screenshot_2016-10-04-20-28-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93097"/>
            <a:ext cx="3744416" cy="1711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6165304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BIKO</a:t>
            </a:r>
            <a:endParaRPr lang="en-IN" sz="4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2276872"/>
            <a:ext cx="60628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lgerian" pitchFamily="82" charset="0"/>
              </a:rPr>
              <a:t>ACTIVITIES</a:t>
            </a:r>
            <a:endParaRPr lang="en-IN" sz="88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260351"/>
            <a:ext cx="4211960" cy="22320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ALAMEDA  CENTRAL </a:t>
            </a:r>
          </a:p>
          <a:p>
            <a:pPr marL="457200" indent="-457200"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Alameda </a:t>
            </a:r>
            <a:r>
              <a:rPr lang="en-US" sz="2000" b="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Central is a public municipal park in downtown Mexico </a:t>
            </a:r>
            <a:r>
              <a:rPr lang="en-US" sz="2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City</a:t>
            </a:r>
            <a:r>
              <a:rPr lang="en-US" sz="2000" b="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67944" y="0"/>
            <a:ext cx="5076056" cy="314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0" dirty="0" smtClean="0"/>
              <a:t>2</a:t>
            </a:r>
            <a:r>
              <a:rPr lang="en-US" sz="2300" b="0" dirty="0" smtClean="0"/>
              <a:t>.</a:t>
            </a:r>
            <a:r>
              <a:rPr lang="en-US" sz="2300" b="0" dirty="0"/>
              <a:t> </a:t>
            </a:r>
            <a:r>
              <a:rPr lang="en-US" sz="2300" b="0" dirty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Chapultepec Zoo </a:t>
            </a:r>
            <a:endParaRPr lang="en-US" sz="2300" b="0" dirty="0" smtClean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3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Chapultepec </a:t>
            </a:r>
            <a:r>
              <a:rPr lang="en-US" sz="2300" b="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Zoo is a zoo located in Chapultepec Park; it is one of four zoos near Mexico City, and the best known Mexican zoo</a:t>
            </a:r>
            <a:endParaRPr lang="en-GB" sz="23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23528" y="4293097"/>
            <a:ext cx="4032448" cy="22077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3.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z="2200" b="1" dirty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La Feria Chapultepec Mágico </a:t>
            </a:r>
            <a:endParaRPr lang="en-GB" sz="2200" b="1" dirty="0" smtClean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  <a:p>
            <a:pPr marL="45720" indent="0">
              <a:buNone/>
            </a:pPr>
            <a:r>
              <a:rPr lang="en-GB" sz="2400" b="1" dirty="0" smtClean="0">
                <a:latin typeface="Andalus" pitchFamily="18" charset="-78"/>
                <a:cs typeface="Andalus" pitchFamily="18" charset="-78"/>
              </a:rPr>
              <a:t>La </a:t>
            </a:r>
            <a:r>
              <a:rPr lang="en-GB" sz="2400" b="1" dirty="0">
                <a:latin typeface="Andalus" pitchFamily="18" charset="-78"/>
                <a:cs typeface="Andalus" pitchFamily="18" charset="-78"/>
              </a:rPr>
              <a:t>Feria Chapultepec Mágico is an amusement park in Mexico City</a:t>
            </a:r>
            <a:r>
              <a:rPr lang="en-GB" sz="1600" b="1" dirty="0">
                <a:latin typeface="Andalus" pitchFamily="18" charset="-78"/>
                <a:cs typeface="Andalus" pitchFamily="18" charset="-78"/>
              </a:rPr>
              <a:t>, 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2897"/>
            <a:ext cx="3585388" cy="177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2204864"/>
            <a:ext cx="4317735" cy="1698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41044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696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 l="-19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813690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gerian" pitchFamily="82" charset="0"/>
              </a:rPr>
              <a:t>                  </a:t>
            </a:r>
            <a:r>
              <a:rPr lang="en-US" sz="6000" dirty="0" smtClean="0">
                <a:latin typeface="Algerian" pitchFamily="82" charset="0"/>
              </a:rPr>
              <a:t>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MEXICO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Mexico is a country between the U.S and Central America that’s known for its Pacific and Gulf of Mexico beaches and its diverse landscape of mountains , deserts and jungles. 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Mexico is the located in the </a:t>
            </a:r>
            <a:r>
              <a:rPr lang="en-US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“Ring of Fire,’’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one of the earth’s most violent earthquake and volcano zones.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Mexico city has the highest elevation and is oldest city in North America. It is also one of the largest country in the world.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3364992" cy="18459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1</a:t>
            </a:r>
            <a:r>
              <a:rPr lang="en-GB" dirty="0" smtClean="0">
                <a:latin typeface="Algerian" pitchFamily="82" charset="0"/>
              </a:rPr>
              <a:t>.</a:t>
            </a:r>
            <a:r>
              <a:rPr lang="en-US" dirty="0">
                <a:latin typeface="Algerian" pitchFamily="8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Aca Zoo </a:t>
            </a:r>
            <a:r>
              <a:rPr lang="en-US" dirty="0"/>
              <a:t/>
            </a:r>
            <a:br>
              <a:rPr lang="en-US" dirty="0"/>
            </a:br>
            <a:r>
              <a:rPr lang="en-US" sz="1700" b="0" dirty="0">
                <a:solidFill>
                  <a:schemeClr val="tx1"/>
                </a:solidFill>
              </a:rPr>
              <a:t>Modern zoo located in the Roqueta Island where you may observe many animal species. It has a children playground, food court and swimming facilities.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923928" y="908720"/>
            <a:ext cx="4752528" cy="17281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3</a:t>
            </a:r>
            <a:r>
              <a:rPr lang="en-GB" sz="2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.</a:t>
            </a:r>
            <a:r>
              <a:rPr lang="en-US" sz="2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Magico Mundo Marino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sz="1600" b="0" dirty="0">
                <a:solidFill>
                  <a:schemeClr val="tx1"/>
                </a:solidFill>
                <a:latin typeface="Arial"/>
              </a:rPr>
              <a:t>Between the beaches Caleta and Caletilla is the new Mágico Mundo Marino, an aquarium, which has indoor and outdoor marine exhibits, as well as pools, two water slides, </a:t>
            </a:r>
            <a:r>
              <a:rPr lang="en-US" sz="1600" b="0" dirty="0" smtClean="0">
                <a:solidFill>
                  <a:schemeClr val="tx1"/>
                </a:solidFill>
                <a:latin typeface="Arial"/>
              </a:rPr>
              <a:t>restaurant. It </a:t>
            </a:r>
            <a:r>
              <a:rPr lang="en-US" sz="1600" b="0" dirty="0">
                <a:solidFill>
                  <a:schemeClr val="tx1"/>
                </a:solidFill>
                <a:latin typeface="Arial"/>
              </a:rPr>
              <a:t>is a great place for family fun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15200" cy="56595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Activities in Acapulco !!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4149080"/>
            <a:ext cx="3491880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2. </a:t>
            </a: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Papagayo Park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600" dirty="0"/>
              <a:t>This is one of the best municipal parks in Mexico, a downtown garden area totaling 52 acres and filled with exotic birds.</a:t>
            </a:r>
            <a:endParaRPr lang="en-GB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4008" y="3861049"/>
            <a:ext cx="4499992" cy="1368152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4.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 Zocalo</a:t>
            </a:r>
            <a:r>
              <a:rPr lang="en-US" b="1" dirty="0">
                <a:solidFill>
                  <a:schemeClr val="tx2"/>
                </a:solidFill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The main public plaza in town. This is a center of family activity and strolling about especially on Sundays.</a:t>
            </a:r>
            <a:endParaRPr lang="en-GB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5"/>
            <a:ext cx="3168352" cy="152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01208"/>
            <a:ext cx="2808312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2636912"/>
            <a:ext cx="3729583" cy="139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312368" cy="153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228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2708920"/>
            <a:ext cx="4471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THANKYOU</a:t>
            </a:r>
            <a:endParaRPr lang="en-IN" sz="6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24744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The official name of for Mexico is the </a:t>
            </a:r>
            <a:r>
              <a:rPr lang="en-IN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United Mexican States.</a:t>
            </a:r>
          </a:p>
          <a:p>
            <a:endParaRPr lang="en-IN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 Mexico is the 11th most populated country in the world </a:t>
            </a:r>
          </a:p>
          <a:p>
            <a:endParaRPr lang="en-IN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 There are </a:t>
            </a:r>
            <a:r>
              <a:rPr lang="en-IN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31</a:t>
            </a: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 states in Mexico as well as the capital city (Mexico City).</a:t>
            </a:r>
          </a:p>
          <a:p>
            <a:endParaRPr lang="en-IN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 The highest mountain in Mexico is </a:t>
            </a:r>
            <a:r>
              <a:rPr lang="en-IN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Pico de Orizaba</a:t>
            </a:r>
          </a:p>
          <a:p>
            <a:endParaRPr lang="en-IN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 The national symbol of Mexico is the </a:t>
            </a:r>
            <a:r>
              <a:rPr lang="en-IN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golden eagle</a:t>
            </a: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 which features prominently on the coat of arms.</a:t>
            </a:r>
          </a:p>
          <a:p>
            <a:endParaRPr lang="en-IN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Andalus" pitchFamily="18" charset="-78"/>
                <a:cs typeface="Andalus" pitchFamily="18" charset="-78"/>
              </a:rPr>
              <a:t> Mexican food is known for its range of flavours and spices. Popular dishes include tacos, burritos and enchiladas</a:t>
            </a:r>
          </a:p>
          <a:p>
            <a:endParaRPr lang="en-IN" sz="2400" dirty="0" smtClean="0">
              <a:latin typeface="Andalus" pitchFamily="18" charset="-78"/>
              <a:cs typeface="Andalus" pitchFamily="18" charset="-78"/>
            </a:endParaRPr>
          </a:p>
          <a:p>
            <a:endParaRPr lang="en-IN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15816" y="1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lgerian" pitchFamily="82" charset="0"/>
              </a:rPr>
              <a:t>FACTS</a:t>
            </a:r>
            <a:endParaRPr lang="en-IN" sz="60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aje_Ciudad_de_Méx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4" y="2348880"/>
            <a:ext cx="70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 Black" pitchFamily="34" charset="0"/>
              </a:rPr>
              <a:t>MEXICO CITY</a:t>
            </a:r>
            <a:endParaRPr lang="en-IN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131748"/>
            <a:ext cx="8208912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Mexico City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or the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City of Mexico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capital and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most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populous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city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of 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Mexico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As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an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"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alpha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" 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global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s-ES" sz="2400" dirty="0" err="1" smtClean="0">
                <a:solidFill>
                  <a:srgbClr val="0B0080"/>
                </a:solidFill>
                <a:latin typeface="Arial" charset="0"/>
                <a:cs typeface="Arial" charset="0"/>
              </a:rPr>
              <a:t>city</a:t>
            </a:r>
            <a:r>
              <a:rPr lang="es-ES" sz="2400" dirty="0" smtClean="0">
                <a:solidFill>
                  <a:srgbClr val="0B0080"/>
                </a:solidFill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Mexico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City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one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most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important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financial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centers in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lang="es-ES" sz="2400" dirty="0" smtClean="0">
                <a:solidFill>
                  <a:srgbClr val="0B0080"/>
                </a:solidFill>
                <a:latin typeface="Arial" charset="0"/>
                <a:cs typeface="Arial" charset="0"/>
              </a:rPr>
              <a:t> </a:t>
            </a:r>
            <a:r>
              <a:rPr lang="es-ES" sz="2400" dirty="0" err="1" smtClean="0">
                <a:latin typeface="Arial" charset="0"/>
                <a:cs typeface="Arial" charset="0"/>
              </a:rPr>
              <a:t>America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It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located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Valley of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Mexico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city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consists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sixteen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municipalities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7" name="Picture 3" descr="About this sound">
            <a:hlinkClick r:id="rId2" tooltip="About this soun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1" y="76201"/>
            <a:ext cx="104775" cy="104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764704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MEXICO CITY</a:t>
            </a:r>
          </a:p>
          <a:p>
            <a:endParaRPr lang="en-IN" sz="4400" b="1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0" t="9000" r="-27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6247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capulco is considered the country’s 16</a:t>
            </a:r>
            <a:r>
              <a:rPr lang="en-US" sz="2800" baseline="30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largest </a:t>
            </a:r>
            <a:r>
              <a:rPr lang="en-US" sz="28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Metropolitian</a:t>
            </a:r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area and one of the most important destinations since Golden days in the 1950’s</a:t>
            </a:r>
          </a:p>
          <a:p>
            <a:endParaRPr 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Glamorous ,Spontaneous and Splashy ,Acapulco is a city that invites superlatives.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Acapulco, the Pacific Ocean, famous for its beautiful &amp; dazzling nightlife.</a:t>
            </a:r>
          </a:p>
          <a:p>
            <a:endParaRPr 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It has remained as Mexico’s tourist destination, preferred by National and International visitors. 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71582"/>
            <a:ext cx="39604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CULTURE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culture of Mexico reflects the country’s complex history.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culture at developed in Mexico became one of the cradles of civilization.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Roman Catholics became the main religion of Mexico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many ways, contemporary life in the cities of Mexico has become similar to that in neighboring U.S and Europe .</a:t>
            </a:r>
            <a:endParaRPr lang="en-IN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C:\Users\Simran\Downloads\IMG_20161001_194433_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32048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986</Words>
  <Application>Microsoft Office PowerPoint</Application>
  <PresentationFormat>On-screen Show (4:3)</PresentationFormat>
  <Paragraphs>182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Algerian</vt:lpstr>
      <vt:lpstr>Andalus</vt:lpstr>
      <vt:lpstr>AngsanaUPC</vt:lpstr>
      <vt:lpstr>Arabic Typesetting</vt:lpstr>
      <vt:lpstr>Arial</vt:lpstr>
      <vt:lpstr>Arial Black</vt:lpstr>
      <vt:lpstr>Arial Rounded MT Bold</vt:lpstr>
      <vt:lpstr>Arial Unicode MS</vt:lpstr>
      <vt:lpstr>Baskerville Old Face</vt:lpstr>
      <vt:lpstr>Calibri</vt:lpstr>
      <vt:lpstr>EucrosiaUPC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One can reach MEXICO by flight                              Benito juarez airport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Must Visit Places in MEXICO CITY!</vt:lpstr>
      <vt:lpstr>PowerPoint Presentation</vt:lpstr>
      <vt:lpstr>Best places to be visited in Acapulco !</vt:lpstr>
      <vt:lpstr>PowerPoint Presentation</vt:lpstr>
      <vt:lpstr>Famous malls </vt:lpstr>
      <vt:lpstr>Famous restaurants</vt:lpstr>
      <vt:lpstr>PowerPoint Presentation</vt:lpstr>
      <vt:lpstr>PowerPoint Presentation</vt:lpstr>
      <vt:lpstr>Activities in Acapulco !!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Simran</dc:creator>
  <cp:lastModifiedBy>LENOVO</cp:lastModifiedBy>
  <cp:revision>51</cp:revision>
  <dcterms:created xsi:type="dcterms:W3CDTF">2016-10-01T08:45:26Z</dcterms:created>
  <dcterms:modified xsi:type="dcterms:W3CDTF">2022-01-27T13:29:46Z</dcterms:modified>
</cp:coreProperties>
</file>